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23" r:id="rId2"/>
    <p:sldId id="344" r:id="rId3"/>
    <p:sldId id="337" r:id="rId4"/>
    <p:sldId id="335" r:id="rId5"/>
    <p:sldId id="336" r:id="rId6"/>
    <p:sldId id="324" r:id="rId7"/>
    <p:sldId id="338" r:id="rId8"/>
    <p:sldId id="322" r:id="rId9"/>
    <p:sldId id="305" r:id="rId10"/>
    <p:sldId id="302" r:id="rId11"/>
    <p:sldId id="325" r:id="rId12"/>
    <p:sldId id="328" r:id="rId13"/>
    <p:sldId id="329" r:id="rId14"/>
    <p:sldId id="346" r:id="rId15"/>
    <p:sldId id="330" r:id="rId16"/>
    <p:sldId id="326" r:id="rId17"/>
    <p:sldId id="331" r:id="rId18"/>
    <p:sldId id="340" r:id="rId19"/>
    <p:sldId id="341" r:id="rId20"/>
    <p:sldId id="339" r:id="rId21"/>
    <p:sldId id="347" r:id="rId22"/>
    <p:sldId id="334" r:id="rId23"/>
    <p:sldId id="332" r:id="rId24"/>
    <p:sldId id="333" r:id="rId25"/>
  </p:sldIdLst>
  <p:sldSz cx="9144000" cy="6858000" type="screen4x3"/>
  <p:notesSz cx="6881813" cy="100155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53">
          <p15:clr>
            <a:srgbClr val="A4A3A4"/>
          </p15:clr>
        </p15:guide>
        <p15:guide id="2" pos="28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4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B84C"/>
    <a:srgbClr val="7F9CCB"/>
    <a:srgbClr val="E5EBF4"/>
    <a:srgbClr val="B3C4DF"/>
    <a:srgbClr val="003496"/>
    <a:srgbClr val="7F7F7F"/>
    <a:srgbClr val="EAEAEA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3089"/>
  </p:normalViewPr>
  <p:slideViewPr>
    <p:cSldViewPr showGuides="1">
      <p:cViewPr>
        <p:scale>
          <a:sx n="99" d="100"/>
          <a:sy n="99" d="100"/>
        </p:scale>
        <p:origin x="2304" y="520"/>
      </p:cViewPr>
      <p:guideLst>
        <p:guide orient="horz" pos="753"/>
        <p:guide pos="28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9" d="100"/>
          <a:sy n="69" d="100"/>
        </p:scale>
        <p:origin x="-2080" y="-112"/>
      </p:cViewPr>
      <p:guideLst>
        <p:guide orient="horz" pos="3154"/>
        <p:guide pos="216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233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wrap="square" lIns="96551" tIns="48276" rIns="96551" bIns="4827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5D73A257-5C9F-374A-8F74-F40F6284D6DF}" type="datetimeFigureOut">
              <a:rPr lang="de-DE"/>
              <a:pPr>
                <a:defRPr/>
              </a:pPr>
              <a:t>05.02.17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757738"/>
            <a:ext cx="5505450" cy="4506912"/>
          </a:xfrm>
          <a:prstGeom prst="rect">
            <a:avLst/>
          </a:prstGeom>
        </p:spPr>
        <p:txBody>
          <a:bodyPr vert="horz" wrap="square" lIns="96551" tIns="48276" rIns="96551" bIns="48276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wrap="square" lIns="96551" tIns="48276" rIns="96551" bIns="4827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2B50A56D-FAB1-A94C-A262-9F5BD6B563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074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33" tIns="45700" rIns="93033" bIns="45700"/>
          <a:lstStyle/>
          <a:p>
            <a:pPr eaLnBrk="1" hangingPunct="1"/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6386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0138" y="871538"/>
            <a:ext cx="4683125" cy="351155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50A56D-FAB1-A94C-A262-9F5BD6B563BF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855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D76AC33-34D9-2340-AF68-F86E7656F717}" type="slidenum">
              <a:rPr lang="de-DE" sz="1300">
                <a:latin typeface="Calibri" charset="0"/>
              </a:rPr>
              <a:pPr eaLnBrk="1" hangingPunct="1"/>
              <a:t>9</a:t>
            </a:fld>
            <a:endParaRPr lang="de-DE" sz="13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7E41599-C950-6040-B3BD-8C2979DA0E5E}" type="slidenum">
              <a:rPr lang="de-DE" sz="1300">
                <a:latin typeface="Calibri" charset="0"/>
              </a:rPr>
              <a:pPr eaLnBrk="1" hangingPunct="1"/>
              <a:t>15</a:t>
            </a:fld>
            <a:endParaRPr lang="de-DE" sz="13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1 - Titelfoli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200" y="2143124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1357313" y="3929078"/>
            <a:ext cx="6429375" cy="17859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None/>
              <a:defRPr lang="de-DE" sz="3000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84" charset="-128"/>
                <a:cs typeface="ＭＳ Ｐゴシック" pitchFamily="84" charset="-128"/>
              </a:defRPr>
            </a:lvl1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259D9584-A503-524C-B8D9-ED72F3E3C9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130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2 -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1285875" y="2214563"/>
            <a:ext cx="6929438" cy="3500437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5pPr>
              <a:defRPr sz="18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714348" y="0"/>
            <a:ext cx="7500990" cy="1071538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74F58551-5527-DF4A-9948-9565EFFCB8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3 - 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6925C49F-7E9D-2941-9B6F-10E9686D8C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45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4 -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714348" y="0"/>
            <a:ext cx="7500990" cy="1071538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1B850B13-C0B4-684C-985A-6B3855FAF8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06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5 -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240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26379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6240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26379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714348" y="0"/>
            <a:ext cx="7500990" cy="1071538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EA2CE1C1-3A79-1443-9FBF-0DCB6E01A7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123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6 -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14348" y="0"/>
            <a:ext cx="7500990" cy="1071538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6ED0E606-4B42-9849-833F-F400E7FFA21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514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7 -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72C07B48-19DB-1341-8B37-9C90F910CD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203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8 - 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 userDrawn="1"/>
        </p:nvSpPr>
        <p:spPr>
          <a:xfrm>
            <a:off x="714375" y="0"/>
            <a:ext cx="7500938" cy="1071563"/>
          </a:xfrm>
          <a:prstGeom prst="rect">
            <a:avLst/>
          </a:prstGeom>
        </p:spPr>
        <p:txBody>
          <a:bodyPr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de-DE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Titelmasterformat durch Klicken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328982" cy="661984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86182" y="1219225"/>
            <a:ext cx="5111750" cy="492441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2000241"/>
            <a:ext cx="3008313" cy="421484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FC2003AF-3704-254D-8F12-8B035511F9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108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9 - 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 userDrawn="1"/>
        </p:nvSpPr>
        <p:spPr>
          <a:xfrm>
            <a:off x="1792288" y="5214938"/>
            <a:ext cx="5486400" cy="481012"/>
          </a:xfrm>
        </p:spPr>
        <p:txBody>
          <a:bodyPr anchor="b"/>
          <a:lstStyle/>
          <a:p>
            <a:pPr eaLnBrk="0" hangingPunct="0">
              <a:defRPr/>
            </a:pPr>
            <a:r>
              <a:rPr lang="de-DE" sz="2000" b="1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Titelmasterformat durch Klicken bearbeiten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695972"/>
            <a:ext cx="5486400" cy="5905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1000150" y="1571612"/>
            <a:ext cx="7143750" cy="3571900"/>
          </a:xfrm>
          <a:prstGeom prst="rect">
            <a:avLst/>
          </a:prstGeom>
        </p:spPr>
        <p:txBody>
          <a:bodyPr/>
          <a:lstStyle>
            <a:lvl1pPr>
              <a:buNone/>
              <a:defRPr sz="2400"/>
            </a:lvl1pPr>
          </a:lstStyle>
          <a:p>
            <a:pPr lvl="0"/>
            <a:endParaRPr lang="de-DE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714348" y="0"/>
            <a:ext cx="7500990" cy="1071538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A6D6ADF0-CCD9-FB41-8903-344E70E082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671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10 - 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142976" y="1578003"/>
            <a:ext cx="6858048" cy="4637079"/>
          </a:xfrm>
        </p:spPr>
        <p:txBody>
          <a:bodyPr vert="eaVert"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5pPr>
              <a:defRPr sz="18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714348" y="0"/>
            <a:ext cx="7500990" cy="1071538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730EA36E-DA25-D948-8FF4-A09B6138AE3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42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lage 11 - 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48" y="1285860"/>
            <a:ext cx="5762652" cy="4637079"/>
          </a:xfrm>
        </p:spPr>
        <p:txBody>
          <a:bodyPr vert="eaVert"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5pPr>
              <a:defRPr sz="18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285860"/>
            <a:ext cx="2057400" cy="5126055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143240" y="6500834"/>
            <a:ext cx="2857499" cy="357190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 sz="1100"/>
            </a:lvl1pPr>
          </a:lstStyle>
          <a:p>
            <a:pPr lvl="0"/>
            <a:r>
              <a:rPr lang="de-DE" dirty="0" smtClean="0"/>
              <a:t>Textmasterformate durch Klicken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 charset="0"/>
              </a:defRPr>
            </a:lvl1pPr>
          </a:lstStyle>
          <a:p>
            <a:pPr>
              <a:defRPr/>
            </a:pPr>
            <a:fld id="{0F008F36-E056-4B4F-AD6A-61A301933A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1204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83712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2369" y="381000"/>
            <a:ext cx="8090389" cy="6858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2369" y="1219200"/>
            <a:ext cx="8090389" cy="4953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47339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97443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ußzeilenplatzhalter 4"/>
          <p:cNvSpPr>
            <a:spLocks/>
          </p:cNvSpPr>
          <p:nvPr/>
        </p:nvSpPr>
        <p:spPr bwMode="auto">
          <a:xfrm>
            <a:off x="152400" y="6477000"/>
            <a:ext cx="1905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de-DE" sz="1100">
                <a:latin typeface="Calibri" charset="0"/>
              </a:rPr>
              <a:t>H.E.Müller</a:t>
            </a:r>
          </a:p>
        </p:txBody>
      </p:sp>
      <p:sp>
        <p:nvSpPr>
          <p:cNvPr id="1027" name="Rectangle 16"/>
          <p:cNvSpPr>
            <a:spLocks noChangeArrowheads="1"/>
          </p:cNvSpPr>
          <p:nvPr userDrawn="1"/>
        </p:nvSpPr>
        <p:spPr bwMode="auto">
          <a:xfrm>
            <a:off x="3514725" y="-3175"/>
            <a:ext cx="18954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de-DE" sz="2800" b="1">
              <a:latin typeface="Calibr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158" r:id="rId12"/>
    <p:sldLayoutId id="2147484159" r:id="rId13"/>
    <p:sldLayoutId id="2147484160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pitchFamily="84" charset="-128"/>
          <a:cs typeface="ＭＳ Ｐゴシック" pitchFamily="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pitchFamily="84" charset="0"/>
          <a:ea typeface="ＭＳ Ｐゴシック" pitchFamily="84" charset="-128"/>
          <a:cs typeface="ＭＳ Ｐゴシック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pitchFamily="84" charset="0"/>
          <a:ea typeface="ＭＳ Ｐゴシック" pitchFamily="84" charset="-128"/>
          <a:cs typeface="ＭＳ Ｐゴシック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pitchFamily="84" charset="0"/>
          <a:ea typeface="ＭＳ Ｐゴシック" pitchFamily="84" charset="-128"/>
          <a:cs typeface="ＭＳ Ｐゴシック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pitchFamily="84" charset="0"/>
          <a:ea typeface="ＭＳ Ｐゴシック" pitchFamily="84" charset="-128"/>
          <a:cs typeface="ＭＳ Ｐゴシック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hyperlink" Target="http://selmanvid.wordpress.com/2011/08/15/steve-jobs-apple-key-note-speech-1983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hyperlink" Target="http://www.mcdonaldsindia.com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hyperlink" Target="http://selmanvid.wordpress.com/2011/11/11/steve-jobs-zu-teamorganisation-und-personalfuhrung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elmanclips.com/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2725738" y="2370551"/>
            <a:ext cx="3692525" cy="61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62000" eaLnBrk="0" hangingPunct="0">
              <a:lnSpc>
                <a:spcPct val="90000"/>
              </a:lnSpc>
              <a:defRPr/>
            </a:pPr>
            <a:r>
              <a:rPr lang="de-DE" sz="2000" b="1" dirty="0">
                <a:latin typeface="+mj-lt"/>
              </a:rPr>
              <a:t>Prof. Dr. Hans-Erich Müller</a:t>
            </a:r>
            <a:br>
              <a:rPr lang="de-DE" sz="2000" b="1" dirty="0">
                <a:latin typeface="+mj-lt"/>
              </a:rPr>
            </a:br>
            <a:r>
              <a:rPr lang="de-DE" sz="1600" dirty="0">
                <a:latin typeface="+mj-lt"/>
              </a:rPr>
              <a:t>Hochschule für Wirtschaft und Recht Berlin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b="1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>
              <a:latin typeface="+mj-lt"/>
            </a:endParaRPr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de-DE" sz="1600" dirty="0">
                <a:solidFill>
                  <a:srgbClr val="000000"/>
                </a:solidFill>
              </a:rPr>
              <a:t> </a:t>
            </a:r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/>
              <a:t/>
            </a:r>
            <a:br>
              <a:rPr lang="de-DE" sz="1600" dirty="0"/>
            </a:b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r>
              <a:rPr lang="de-DE" sz="1600" dirty="0"/>
              <a:t/>
            </a:r>
            <a:br>
              <a:rPr lang="de-DE" sz="1600" dirty="0"/>
            </a:b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  <a:p>
            <a:pPr algn="ctr" defTabSz="762000" eaLnBrk="0" hangingPunct="0">
              <a:lnSpc>
                <a:spcPct val="90000"/>
              </a:lnSpc>
              <a:defRPr/>
            </a:pPr>
            <a:endParaRPr lang="de-DE" sz="16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1195388"/>
            <a:ext cx="8089900" cy="1295400"/>
          </a:xfrm>
        </p:spPr>
        <p:txBody>
          <a:bodyPr anchor="ctr" anchorCtr="1"/>
          <a:lstStyle/>
          <a:p>
            <a:pPr>
              <a:defRPr/>
            </a:pPr>
            <a:r>
              <a:rPr lang="de-DE" sz="3600" dirty="0" smtClean="0">
                <a:solidFill>
                  <a:schemeClr val="tx2">
                    <a:lumMod val="75000"/>
                  </a:schemeClr>
                </a:solidFill>
              </a:rPr>
              <a:t>Konzept Integriertes Management</a:t>
            </a:r>
            <a:endParaRPr lang="de-DE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5363" name="Rectangle 10"/>
          <p:cNvSpPr>
            <a:spLocks noChangeArrowheads="1"/>
          </p:cNvSpPr>
          <p:nvPr/>
        </p:nvSpPr>
        <p:spPr bwMode="auto">
          <a:xfrm>
            <a:off x="0" y="5943600"/>
            <a:ext cx="15478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de-DE"/>
          </a:p>
        </p:txBody>
      </p:sp>
      <p:pic>
        <p:nvPicPr>
          <p:cNvPr id="222224" name="Picture 16" descr="ce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3752056"/>
            <a:ext cx="13589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2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3568" y="3248980"/>
            <a:ext cx="7772400" cy="1362075"/>
          </a:xfrm>
        </p:spPr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683568" y="1736812"/>
            <a:ext cx="7772400" cy="1500187"/>
          </a:xfrm>
        </p:spPr>
        <p:txBody>
          <a:bodyPr/>
          <a:lstStyle/>
          <a:p>
            <a:r>
              <a:rPr lang="de-DE" dirty="0" smtClean="0"/>
              <a:t>Das Programm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143240" y="6492190"/>
            <a:ext cx="2857499" cy="35719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Textplatzhalter 4"/>
          <p:cNvSpPr txBox="1">
            <a:spLocks/>
          </p:cNvSpPr>
          <p:nvPr/>
        </p:nvSpPr>
        <p:spPr>
          <a:xfrm>
            <a:off x="683568" y="4521101"/>
            <a:ext cx="7772400" cy="1500187"/>
          </a:xfrm>
        </p:spPr>
        <p:txBody>
          <a:bodyPr anchor="b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84" charset="-128"/>
                <a:cs typeface="ＭＳ Ｐゴシック" pitchFamily="84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84" charset="-128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84" charset="-128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84" charset="-128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84" charset="-128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de-DE" dirty="0" smtClean="0"/>
              <a:t>      Praxisbeispiele Apple</a:t>
            </a:r>
          </a:p>
          <a:p>
            <a:pPr marL="342900" indent="-342900">
              <a:buFont typeface="Arial"/>
              <a:buChar char="•"/>
            </a:pPr>
            <a:r>
              <a:rPr lang="de-DE" dirty="0" smtClean="0"/>
              <a:t>      Fünf Argumente für den integrierten Ansatz</a:t>
            </a:r>
          </a:p>
          <a:p>
            <a:pPr marL="342900" indent="-342900">
              <a:buFont typeface="Arial"/>
              <a:buChar char="•"/>
            </a:pPr>
            <a:r>
              <a:rPr lang="de-DE" dirty="0" smtClean="0"/>
              <a:t>      Strategien formulieren und umsetzen</a:t>
            </a:r>
          </a:p>
          <a:p>
            <a:endParaRPr lang="de-DE" dirty="0" smtClean="0"/>
          </a:p>
          <a:p>
            <a:pPr marL="342900" indent="-342900">
              <a:buFont typeface="Arial"/>
              <a:buChar char="•"/>
            </a:pPr>
            <a:endParaRPr lang="de-DE" dirty="0"/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825044"/>
            <a:ext cx="360040" cy="405298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85" y="4365104"/>
            <a:ext cx="317827" cy="312441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136" y="4761148"/>
            <a:ext cx="488496" cy="32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PraxisBeispiel</a:t>
            </a:r>
            <a:r>
              <a:rPr lang="de-DE" dirty="0" smtClean="0"/>
              <a:t> Apple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An der Praxis orientieren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3143240" y="6492190"/>
            <a:ext cx="2857499" cy="35719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0" name="Bild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794" y="0"/>
            <a:ext cx="455427" cy="51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6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1143794" y="1340768"/>
            <a:ext cx="6929438" cy="3500437"/>
          </a:xfrm>
        </p:spPr>
        <p:txBody>
          <a:bodyPr/>
          <a:lstStyle/>
          <a:p>
            <a:r>
              <a:rPr lang="de-DE" dirty="0" smtClean="0"/>
              <a:t>Performance: Von der Garage zur Nr. 1!</a:t>
            </a:r>
          </a:p>
          <a:p>
            <a:r>
              <a:rPr lang="de-DE" dirty="0" smtClean="0"/>
              <a:t>Achterbahn: Wie den Wandel erklären?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Praxisbeispiel</a:t>
            </a:r>
            <a:r>
              <a:rPr lang="de-DE" dirty="0" smtClean="0">
                <a:solidFill>
                  <a:schemeClr val="tx2"/>
                </a:solidFill>
              </a:rPr>
              <a:t> Apple: Die Ausgangsfrage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6" name="Bild 1" descr="apple  chart.tiff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203" b="-23203"/>
          <a:stretch>
            <a:fillRect/>
          </a:stretch>
        </p:blipFill>
        <p:spPr bwMode="auto">
          <a:xfrm>
            <a:off x="563563" y="1752364"/>
            <a:ext cx="80899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9794" y="0"/>
            <a:ext cx="455427" cy="51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9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8"/>
          <p:cNvSpPr>
            <a:spLocks noGrp="1"/>
          </p:cNvSpPr>
          <p:nvPr>
            <p:ph type="body" sz="quarter" idx="11"/>
          </p:nvPr>
        </p:nvSpPr>
        <p:spPr>
          <a:xfrm>
            <a:off x="3023828" y="6500834"/>
            <a:ext cx="3192956" cy="357190"/>
          </a:xfrm>
        </p:spPr>
        <p:txBody>
          <a:bodyPr/>
          <a:lstStyle/>
          <a:p>
            <a:r>
              <a:rPr lang="de-DE" dirty="0" smtClean="0"/>
              <a:t>*) Video: Steve Jobs (Apple) </a:t>
            </a:r>
            <a:r>
              <a:rPr lang="de-DE" dirty="0" smtClean="0">
                <a:hlinkClick r:id="rId2"/>
              </a:rPr>
              <a:t>1984 – IMB </a:t>
            </a:r>
            <a:r>
              <a:rPr lang="de-DE" dirty="0" err="1" smtClean="0">
                <a:hlinkClick r:id="rId2"/>
              </a:rPr>
              <a:t>wants</a:t>
            </a:r>
            <a:r>
              <a:rPr lang="de-DE" dirty="0" smtClean="0">
                <a:hlinkClick r:id="rId2"/>
              </a:rPr>
              <a:t> </a:t>
            </a:r>
            <a:r>
              <a:rPr lang="de-DE" dirty="0" err="1" smtClean="0">
                <a:hlinkClick r:id="rId2"/>
              </a:rPr>
              <a:t>it</a:t>
            </a:r>
            <a:r>
              <a:rPr lang="de-DE" dirty="0" smtClean="0">
                <a:hlinkClick r:id="rId2"/>
              </a:rPr>
              <a:t> all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Einstiegsfall Apple: Versuch einer ersten Antwort  </a:t>
            </a:r>
            <a:endParaRPr lang="de-DE" dirty="0"/>
          </a:p>
        </p:txBody>
      </p:sp>
      <p:sp>
        <p:nvSpPr>
          <p:cNvPr id="28" name="Rechteck 27"/>
          <p:cNvSpPr/>
          <p:nvPr/>
        </p:nvSpPr>
        <p:spPr>
          <a:xfrm>
            <a:off x="395536" y="1412776"/>
            <a:ext cx="8460940" cy="5004556"/>
          </a:xfrm>
          <a:prstGeom prst="rect">
            <a:avLst/>
          </a:prstGeom>
          <a:solidFill>
            <a:srgbClr val="E5EB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74F58551-5527-DF4A-9948-9565EFFCB8A7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719572" y="1592796"/>
            <a:ext cx="3708412" cy="144016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4788024" y="1592796"/>
            <a:ext cx="3708412" cy="14401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3"/>
          </p:nvPr>
        </p:nvSpPr>
        <p:spPr>
          <a:xfrm>
            <a:off x="4645025" y="2204864"/>
            <a:ext cx="4041775" cy="639762"/>
          </a:xfrm>
        </p:spPr>
        <p:txBody>
          <a:bodyPr/>
          <a:lstStyle/>
          <a:p>
            <a:pPr algn="ctr"/>
            <a:r>
              <a:rPr lang="de-DE" b="0" dirty="0" smtClean="0"/>
              <a:t>Weiß:</a:t>
            </a:r>
            <a:br>
              <a:rPr lang="de-DE" b="0" dirty="0" smtClean="0"/>
            </a:br>
            <a:r>
              <a:rPr lang="de-DE" b="0" dirty="0" smtClean="0"/>
              <a:t> Kleine Unternehmen sind flexibel und innovativ*</a:t>
            </a:r>
            <a:endParaRPr lang="de-DE" b="0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idx="1"/>
          </p:nvPr>
        </p:nvSpPr>
        <p:spPr>
          <a:xfrm>
            <a:off x="431540" y="2177170"/>
            <a:ext cx="4040188" cy="639762"/>
          </a:xfrm>
        </p:spPr>
        <p:txBody>
          <a:bodyPr/>
          <a:lstStyle/>
          <a:p>
            <a:pPr algn="ctr"/>
            <a:r>
              <a:rPr lang="de-DE" b="0" dirty="0" smtClean="0">
                <a:solidFill>
                  <a:schemeClr val="bg1"/>
                </a:solidFill>
              </a:rPr>
              <a:t>Schwarz:</a:t>
            </a:r>
            <a:br>
              <a:rPr lang="de-DE" b="0" dirty="0" smtClean="0">
                <a:solidFill>
                  <a:schemeClr val="bg1"/>
                </a:solidFill>
              </a:rPr>
            </a:br>
            <a:r>
              <a:rPr lang="de-DE" b="0" dirty="0" smtClean="0">
                <a:solidFill>
                  <a:schemeClr val="bg1"/>
                </a:solidFill>
              </a:rPr>
              <a:t> Große Unternehmen sind effizient und mächtig*</a:t>
            </a:r>
            <a:endParaRPr lang="de-DE" b="0" dirty="0">
              <a:solidFill>
                <a:schemeClr val="bg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1081420" y="5913276"/>
            <a:ext cx="7054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+mn-lt"/>
              </a:rPr>
              <a:t>Erfolgreiche Unternehmen sind groß und klein zugleich</a:t>
            </a:r>
            <a:endParaRPr lang="de-DE" dirty="0">
              <a:latin typeface="+mn-lt"/>
            </a:endParaRPr>
          </a:p>
        </p:txBody>
      </p:sp>
      <p:pic>
        <p:nvPicPr>
          <p:cNvPr id="27" name="Bild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334" y="3248980"/>
            <a:ext cx="2600358" cy="2556284"/>
          </a:xfrm>
          <a:prstGeom prst="rect">
            <a:avLst/>
          </a:prstGeom>
        </p:spPr>
      </p:pic>
      <p:pic>
        <p:nvPicPr>
          <p:cNvPr id="16" name="Bild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794" y="0"/>
            <a:ext cx="455427" cy="51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7" grpId="0" build="p"/>
      <p:bldP spid="15" grpId="0" build="p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blind_m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1728316"/>
            <a:ext cx="5148263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1092200" y="5927725"/>
            <a:ext cx="69611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600">
                <a:solidFill>
                  <a:schemeClr val="tx2"/>
                </a:solidFill>
              </a:rPr>
              <a:t>„Die blinden Männer und der Elefant</a:t>
            </a:r>
            <a:r>
              <a:rPr lang="ja-JP" altLang="de-DE" sz="1600">
                <a:solidFill>
                  <a:schemeClr val="tx2"/>
                </a:solidFill>
              </a:rPr>
              <a:t>“</a:t>
            </a:r>
            <a:r>
              <a:rPr lang="de-DE" altLang="ja-JP" sz="1600">
                <a:solidFill>
                  <a:schemeClr val="tx2"/>
                </a:solidFill>
              </a:rPr>
              <a:t> von </a:t>
            </a:r>
            <a:r>
              <a:rPr lang="en-GB" altLang="ja-JP" sz="1600"/>
              <a:t>John Godfrey Saxe (1816-1887)</a:t>
            </a:r>
            <a:r>
              <a:rPr lang="de-DE" altLang="ja-JP" sz="1600"/>
              <a:t> </a:t>
            </a:r>
            <a:endParaRPr lang="de-DE" sz="1600"/>
          </a:p>
        </p:txBody>
      </p:sp>
      <p:sp>
        <p:nvSpPr>
          <p:cNvPr id="17411" name="AutoShape 5"/>
          <p:cNvSpPr>
            <a:spLocks noChangeArrowheads="1"/>
          </p:cNvSpPr>
          <p:nvPr/>
        </p:nvSpPr>
        <p:spPr bwMode="auto">
          <a:xfrm>
            <a:off x="6588125" y="2636838"/>
            <a:ext cx="1873250" cy="574675"/>
          </a:xfrm>
          <a:prstGeom prst="cloudCallout">
            <a:avLst>
              <a:gd name="adj1" fmla="val -29153"/>
              <a:gd name="adj2" fmla="val 12486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de-DE" sz="1800"/>
              <a:t>Schlange?</a:t>
            </a:r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auto">
          <a:xfrm flipH="1">
            <a:off x="684213" y="2925763"/>
            <a:ext cx="1441450" cy="503237"/>
          </a:xfrm>
          <a:prstGeom prst="cloudCallout">
            <a:avLst>
              <a:gd name="adj1" fmla="val -44718"/>
              <a:gd name="adj2" fmla="val 10709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de-DE" sz="1800"/>
              <a:t>Seil?</a:t>
            </a:r>
          </a:p>
        </p:txBody>
      </p:sp>
      <p:sp>
        <p:nvSpPr>
          <p:cNvPr id="17413" name="AutoShape 7"/>
          <p:cNvSpPr>
            <a:spLocks noChangeArrowheads="1"/>
          </p:cNvSpPr>
          <p:nvPr/>
        </p:nvSpPr>
        <p:spPr bwMode="auto">
          <a:xfrm>
            <a:off x="6443663" y="1700213"/>
            <a:ext cx="1873250" cy="574675"/>
          </a:xfrm>
          <a:prstGeom prst="cloudCallout">
            <a:avLst>
              <a:gd name="adj1" fmla="val -78898"/>
              <a:gd name="adj2" fmla="val 6795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de-DE" sz="1800"/>
              <a:t>Fächer?</a:t>
            </a:r>
          </a:p>
        </p:txBody>
      </p:sp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6011863" y="5084763"/>
            <a:ext cx="1873250" cy="574675"/>
          </a:xfrm>
          <a:prstGeom prst="cloudCallout">
            <a:avLst>
              <a:gd name="adj1" fmla="val -65426"/>
              <a:gd name="adj2" fmla="val -14640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de-DE" sz="1800"/>
              <a:t>Speer?</a:t>
            </a:r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auto">
          <a:xfrm>
            <a:off x="4572000" y="1376772"/>
            <a:ext cx="1873250" cy="574675"/>
          </a:xfrm>
          <a:prstGeom prst="cloudCallout">
            <a:avLst>
              <a:gd name="adj1" fmla="val -65000"/>
              <a:gd name="adj2" fmla="val 317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de-DE" sz="1800"/>
              <a:t>Mauer?</a:t>
            </a:r>
          </a:p>
        </p:txBody>
      </p:sp>
      <p:sp>
        <p:nvSpPr>
          <p:cNvPr id="17416" name="AutoShape 10"/>
          <p:cNvSpPr>
            <a:spLocks noChangeArrowheads="1"/>
          </p:cNvSpPr>
          <p:nvPr/>
        </p:nvSpPr>
        <p:spPr bwMode="auto">
          <a:xfrm>
            <a:off x="3924300" y="5229225"/>
            <a:ext cx="1873250" cy="574675"/>
          </a:xfrm>
          <a:prstGeom prst="cloudCallout">
            <a:avLst>
              <a:gd name="adj1" fmla="val -3560"/>
              <a:gd name="adj2" fmla="val -8508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de-DE" sz="1800"/>
              <a:t>Baum?</a:t>
            </a:r>
          </a:p>
        </p:txBody>
      </p:sp>
      <p:sp>
        <p:nvSpPr>
          <p:cNvPr id="17417" name="Rectangle 1071"/>
          <p:cNvSpPr>
            <a:spLocks noChangeArrowheads="1"/>
          </p:cNvSpPr>
          <p:nvPr/>
        </p:nvSpPr>
        <p:spPr bwMode="auto">
          <a:xfrm>
            <a:off x="3668713" y="6538913"/>
            <a:ext cx="21510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de-DE" sz="1200"/>
              <a:t>Quelle: nach Mintzberg 1999</a:t>
            </a:r>
          </a:p>
        </p:txBody>
      </p: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323528" y="0"/>
            <a:ext cx="8208911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Schlussfolgerung: Strategieperspektiven sind gegensätzlich. Eine integrierte Sicht ist erforderlich</a:t>
            </a:r>
            <a:endParaRPr lang="de-DE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" name="Bild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673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954143" cy="1362075"/>
          </a:xfrm>
        </p:spPr>
        <p:txBody>
          <a:bodyPr/>
          <a:lstStyle/>
          <a:p>
            <a:r>
              <a:rPr lang="de-DE" dirty="0" smtClean="0"/>
              <a:t>Fünf Argumente Für den integrierten Ansatz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Analysen betreiben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432" y="20215"/>
            <a:ext cx="684076" cy="6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0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3717D9-2E7F-7A47-8561-175DBF79836C}" type="slidenum">
              <a:rPr lang="de-DE" sz="1100">
                <a:latin typeface="Calibri" charset="0"/>
              </a:rPr>
              <a:pPr eaLnBrk="1" hangingPunct="1"/>
              <a:t>8</a:t>
            </a:fld>
            <a:endParaRPr lang="de-DE" sz="1100">
              <a:latin typeface="Calibri" charset="0"/>
            </a:endParaRPr>
          </a:p>
        </p:txBody>
      </p:sp>
      <p:sp>
        <p:nvSpPr>
          <p:cNvPr id="18434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3000375" y="6500813"/>
            <a:ext cx="3143250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Quelle: nach Mintzberg  &amp; Waters 1985, S. 258 ff.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/>
              <a:t>Erstens: </a:t>
            </a:r>
            <a:r>
              <a:rPr lang="de-DE" dirty="0"/>
              <a:t>Strategien entstehen nicht nur durch Planung</a:t>
            </a:r>
          </a:p>
        </p:txBody>
      </p:sp>
      <p:grpSp>
        <p:nvGrpSpPr>
          <p:cNvPr id="18436" name="Gruppierung 15"/>
          <p:cNvGrpSpPr>
            <a:grpSpLocks/>
          </p:cNvGrpSpPr>
          <p:nvPr/>
        </p:nvGrpSpPr>
        <p:grpSpPr bwMode="auto">
          <a:xfrm>
            <a:off x="304800" y="1022350"/>
            <a:ext cx="8534400" cy="1651000"/>
            <a:chOff x="305526" y="1023119"/>
            <a:chExt cx="8532948" cy="1649797"/>
          </a:xfrm>
        </p:grpSpPr>
        <p:sp>
          <p:nvSpPr>
            <p:cNvPr id="3" name="Rechteck 2"/>
            <p:cNvSpPr/>
            <p:nvPr/>
          </p:nvSpPr>
          <p:spPr>
            <a:xfrm>
              <a:off x="305526" y="1088160"/>
              <a:ext cx="8532948" cy="158475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7" name="AutoShape 7"/>
            <p:cNvSpPr>
              <a:spLocks noChangeArrowheads="1"/>
            </p:cNvSpPr>
            <p:nvPr/>
          </p:nvSpPr>
          <p:spPr bwMode="auto">
            <a:xfrm>
              <a:off x="575355" y="1413359"/>
              <a:ext cx="1728494" cy="1197690"/>
            </a:xfrm>
            <a:prstGeom prst="rightArrow">
              <a:avLst>
                <a:gd name="adj1" fmla="val 50000"/>
                <a:gd name="adj2" fmla="val 39290"/>
              </a:avLst>
            </a:prstGeom>
            <a:solidFill>
              <a:srgbClr val="E5EBF4"/>
            </a:solidFill>
            <a:ln w="1270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Ziele setzen</a:t>
              </a:r>
            </a:p>
          </p:txBody>
        </p:sp>
        <p:sp>
          <p:nvSpPr>
            <p:cNvPr id="19" name="AutoShape 7"/>
            <p:cNvSpPr>
              <a:spLocks noChangeArrowheads="1"/>
            </p:cNvSpPr>
            <p:nvPr/>
          </p:nvSpPr>
          <p:spPr bwMode="auto">
            <a:xfrm>
              <a:off x="4787863" y="1402256"/>
              <a:ext cx="1620562" cy="1199276"/>
            </a:xfrm>
            <a:prstGeom prst="rightArrow">
              <a:avLst>
                <a:gd name="adj1" fmla="val 50000"/>
                <a:gd name="adj2" fmla="val 39290"/>
              </a:avLst>
            </a:prstGeom>
            <a:solidFill>
              <a:srgbClr val="E5EBF4"/>
            </a:solidFill>
            <a:ln w="1270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Organisieren</a:t>
              </a:r>
            </a:p>
          </p:txBody>
        </p:sp>
        <p:sp>
          <p:nvSpPr>
            <p:cNvPr id="20" name="AutoShape 7"/>
            <p:cNvSpPr>
              <a:spLocks noChangeArrowheads="1"/>
            </p:cNvSpPr>
            <p:nvPr/>
          </p:nvSpPr>
          <p:spPr bwMode="auto">
            <a:xfrm>
              <a:off x="2627644" y="1402256"/>
              <a:ext cx="1691987" cy="1199276"/>
            </a:xfrm>
            <a:prstGeom prst="rightArrow">
              <a:avLst>
                <a:gd name="adj1" fmla="val 50000"/>
                <a:gd name="adj2" fmla="val 39290"/>
              </a:avLst>
            </a:prstGeom>
            <a:solidFill>
              <a:srgbClr val="E5EBF4"/>
            </a:solidFill>
            <a:ln w="1270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Planen</a:t>
              </a:r>
            </a:p>
          </p:txBody>
        </p:sp>
        <p:sp>
          <p:nvSpPr>
            <p:cNvPr id="21" name="AutoShape 7"/>
            <p:cNvSpPr>
              <a:spLocks noChangeArrowheads="1"/>
            </p:cNvSpPr>
            <p:nvPr/>
          </p:nvSpPr>
          <p:spPr bwMode="auto">
            <a:xfrm>
              <a:off x="6803645" y="1402256"/>
              <a:ext cx="1628498" cy="1199276"/>
            </a:xfrm>
            <a:prstGeom prst="rightArrow">
              <a:avLst>
                <a:gd name="adj1" fmla="val 50000"/>
                <a:gd name="adj2" fmla="val 39290"/>
              </a:avLst>
            </a:prstGeom>
            <a:solidFill>
              <a:srgbClr val="E5EBF4"/>
            </a:solidFill>
            <a:ln w="1270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Kontrollieren</a:t>
              </a:r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322986" y="1023119"/>
              <a:ext cx="2342751" cy="3997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2000" dirty="0">
                  <a:solidFill>
                    <a:schemeClr val="bg1"/>
                  </a:solidFill>
                  <a:latin typeface="+mn-lt"/>
                </a:rPr>
                <a:t>Planungsperspektive</a:t>
              </a:r>
            </a:p>
          </p:txBody>
        </p:sp>
      </p:grpSp>
      <p:grpSp>
        <p:nvGrpSpPr>
          <p:cNvPr id="8" name="Gruppierung 7"/>
          <p:cNvGrpSpPr>
            <a:grpSpLocks/>
          </p:cNvGrpSpPr>
          <p:nvPr/>
        </p:nvGrpSpPr>
        <p:grpSpPr bwMode="auto">
          <a:xfrm>
            <a:off x="287338" y="2420938"/>
            <a:ext cx="8532812" cy="3924300"/>
            <a:chOff x="287338" y="2420938"/>
            <a:chExt cx="8532812" cy="3924300"/>
          </a:xfrm>
        </p:grpSpPr>
        <p:sp>
          <p:nvSpPr>
            <p:cNvPr id="2" name="Rechteck 1"/>
            <p:cNvSpPr/>
            <p:nvPr/>
          </p:nvSpPr>
          <p:spPr bwMode="auto">
            <a:xfrm>
              <a:off x="304800" y="2887663"/>
              <a:ext cx="8515350" cy="3457575"/>
            </a:xfrm>
            <a:prstGeom prst="rect">
              <a:avLst/>
            </a:prstGeom>
            <a:solidFill>
              <a:srgbClr val="FFB84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4" name="Textfeld 23"/>
            <p:cNvSpPr txBox="1"/>
            <p:nvPr/>
          </p:nvSpPr>
          <p:spPr bwMode="auto">
            <a:xfrm>
              <a:off x="287338" y="2816225"/>
              <a:ext cx="2433637" cy="40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2000" dirty="0" err="1">
                  <a:latin typeface="+mn-lt"/>
                </a:rPr>
                <a:t>Emergenzperspektive</a:t>
              </a:r>
              <a:endParaRPr lang="de-DE" sz="2000" dirty="0">
                <a:latin typeface="+mn-lt"/>
              </a:endParaRPr>
            </a:p>
          </p:txBody>
        </p:sp>
        <p:sp>
          <p:nvSpPr>
            <p:cNvPr id="33" name="AutoShape 7"/>
            <p:cNvSpPr>
              <a:spLocks noChangeArrowheads="1"/>
            </p:cNvSpPr>
            <p:nvPr/>
          </p:nvSpPr>
          <p:spPr bwMode="auto">
            <a:xfrm>
              <a:off x="503238" y="3178175"/>
              <a:ext cx="2058987" cy="1196975"/>
            </a:xfrm>
            <a:prstGeom prst="rightArrow">
              <a:avLst>
                <a:gd name="adj1" fmla="val 50000"/>
                <a:gd name="adj2" fmla="val 39290"/>
              </a:avLst>
            </a:prstGeom>
            <a:solidFill>
              <a:srgbClr val="E5EBF4"/>
            </a:solidFill>
            <a:ln w="1270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beabsichtigte Strategie</a:t>
              </a:r>
            </a:p>
          </p:txBody>
        </p:sp>
        <p:sp>
          <p:nvSpPr>
            <p:cNvPr id="18445" name="Text Box 34"/>
            <p:cNvSpPr txBox="1">
              <a:spLocks noChangeArrowheads="1"/>
            </p:cNvSpPr>
            <p:nvPr/>
          </p:nvSpPr>
          <p:spPr bwMode="auto">
            <a:xfrm>
              <a:off x="2621270" y="4709737"/>
              <a:ext cx="1266092" cy="539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30000"/>
                </a:spcBef>
              </a:pPr>
              <a:r>
                <a:rPr lang="de-DE" sz="1600">
                  <a:solidFill>
                    <a:srgbClr val="3366FF"/>
                  </a:solidFill>
                  <a:latin typeface="Calibri" charset="0"/>
                </a:rPr>
                <a:t>unrealisierte</a:t>
              </a:r>
              <a:br>
                <a:rPr lang="de-DE" sz="1600">
                  <a:solidFill>
                    <a:srgbClr val="3366FF"/>
                  </a:solidFill>
                  <a:latin typeface="Calibri" charset="0"/>
                </a:rPr>
              </a:br>
              <a:r>
                <a:rPr lang="de-DE" sz="1600">
                  <a:solidFill>
                    <a:srgbClr val="3366FF"/>
                  </a:solidFill>
                  <a:latin typeface="Calibri" charset="0"/>
                </a:rPr>
                <a:t> Strategie</a:t>
              </a:r>
            </a:p>
          </p:txBody>
        </p:sp>
        <p:sp>
          <p:nvSpPr>
            <p:cNvPr id="18446" name="Line 16"/>
            <p:cNvSpPr>
              <a:spLocks noChangeShapeType="1"/>
            </p:cNvSpPr>
            <p:nvPr/>
          </p:nvSpPr>
          <p:spPr bwMode="auto">
            <a:xfrm rot="1906933" flipV="1">
              <a:off x="2952931" y="2764080"/>
              <a:ext cx="3272550" cy="2064752"/>
            </a:xfrm>
            <a:prstGeom prst="line">
              <a:avLst/>
            </a:prstGeom>
            <a:noFill/>
            <a:ln w="25400">
              <a:solidFill>
                <a:srgbClr val="00349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8447" name="Textfeld 31"/>
            <p:cNvSpPr txBox="1">
              <a:spLocks noChangeArrowheads="1"/>
            </p:cNvSpPr>
            <p:nvPr/>
          </p:nvSpPr>
          <p:spPr bwMode="auto">
            <a:xfrm>
              <a:off x="4047733" y="3521354"/>
              <a:ext cx="1013106" cy="539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30000"/>
                </a:spcBef>
              </a:pPr>
              <a:r>
                <a:rPr lang="de-DE" sz="1600" b="1">
                  <a:solidFill>
                    <a:srgbClr val="FFB84C"/>
                  </a:solidFill>
                  <a:latin typeface="Calibri" charset="0"/>
                </a:rPr>
                <a:t>geplante</a:t>
              </a:r>
              <a:br>
                <a:rPr lang="de-DE" sz="1600" b="1">
                  <a:solidFill>
                    <a:srgbClr val="FFB84C"/>
                  </a:solidFill>
                  <a:latin typeface="Calibri" charset="0"/>
                </a:rPr>
              </a:br>
              <a:r>
                <a:rPr lang="de-DE" sz="1600" b="1">
                  <a:solidFill>
                    <a:srgbClr val="FFB84C"/>
                  </a:solidFill>
                  <a:latin typeface="Calibri" charset="0"/>
                </a:rPr>
                <a:t>Strategie</a:t>
              </a:r>
            </a:p>
          </p:txBody>
        </p:sp>
        <p:sp>
          <p:nvSpPr>
            <p:cNvPr id="38" name="Bogen 37"/>
            <p:cNvSpPr/>
            <p:nvPr/>
          </p:nvSpPr>
          <p:spPr bwMode="auto">
            <a:xfrm rot="16037145" flipV="1">
              <a:off x="1620837" y="4006851"/>
              <a:ext cx="1787525" cy="1435100"/>
            </a:xfrm>
            <a:prstGeom prst="arc">
              <a:avLst>
                <a:gd name="adj1" fmla="val 16200000"/>
                <a:gd name="adj2" fmla="val 20725035"/>
              </a:avLst>
            </a:prstGeom>
            <a:noFill/>
            <a:ln w="25400">
              <a:solidFill>
                <a:srgbClr val="003496"/>
              </a:solidFill>
              <a:round/>
              <a:headEnd type="stealth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de-DE">
                <a:latin typeface="Arial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39" name="Bogen 38"/>
            <p:cNvSpPr/>
            <p:nvPr/>
          </p:nvSpPr>
          <p:spPr bwMode="auto">
            <a:xfrm flipV="1">
              <a:off x="1246188" y="2420938"/>
              <a:ext cx="6281737" cy="3438525"/>
            </a:xfrm>
            <a:prstGeom prst="arc">
              <a:avLst>
                <a:gd name="adj1" fmla="val 10780386"/>
                <a:gd name="adj2" fmla="val 21592291"/>
              </a:avLst>
            </a:prstGeom>
            <a:noFill/>
            <a:ln w="25400">
              <a:solidFill>
                <a:srgbClr val="003496"/>
              </a:solidFill>
              <a:prstDash val="dash"/>
              <a:round/>
              <a:headEnd type="stealth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de-DE">
                <a:latin typeface="Arial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15" name="Ellipse 14"/>
            <p:cNvSpPr/>
            <p:nvPr/>
          </p:nvSpPr>
          <p:spPr bwMode="auto">
            <a:xfrm>
              <a:off x="3238500" y="5319713"/>
              <a:ext cx="2295525" cy="825500"/>
            </a:xfrm>
            <a:prstGeom prst="ellipse">
              <a:avLst/>
            </a:prstGeom>
            <a:solidFill>
              <a:srgbClr val="E5EBF4"/>
            </a:solidFill>
            <a:ln w="1270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strategisches </a:t>
              </a:r>
            </a:p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Lernen</a:t>
              </a:r>
            </a:p>
          </p:txBody>
        </p:sp>
        <p:sp>
          <p:nvSpPr>
            <p:cNvPr id="14" name="Gewitterblitz 13"/>
            <p:cNvSpPr/>
            <p:nvPr/>
          </p:nvSpPr>
          <p:spPr bwMode="auto">
            <a:xfrm>
              <a:off x="4284663" y="2457450"/>
              <a:ext cx="503237" cy="611188"/>
            </a:xfrm>
            <a:prstGeom prst="lightningBol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6" name="Gruppierung 5"/>
          <p:cNvGrpSpPr>
            <a:grpSpLocks/>
          </p:cNvGrpSpPr>
          <p:nvPr/>
        </p:nvGrpSpPr>
        <p:grpSpPr bwMode="auto">
          <a:xfrm>
            <a:off x="5118100" y="3178175"/>
            <a:ext cx="3522663" cy="2157413"/>
            <a:chOff x="5118872" y="3178175"/>
            <a:chExt cx="3521891" cy="2157413"/>
          </a:xfrm>
        </p:grpSpPr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>
              <a:off x="6582226" y="3178175"/>
              <a:ext cx="2058537" cy="1196975"/>
            </a:xfrm>
            <a:prstGeom prst="rightArrow">
              <a:avLst>
                <a:gd name="adj1" fmla="val 50000"/>
                <a:gd name="adj2" fmla="val 39290"/>
              </a:avLst>
            </a:prstGeom>
            <a:solidFill>
              <a:srgbClr val="E5EBF4"/>
            </a:solidFill>
            <a:ln w="1270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realisierte </a:t>
              </a:r>
            </a:p>
            <a:p>
              <a:pPr algn="ctr">
                <a:defRPr/>
              </a:pPr>
              <a:r>
                <a:rPr lang="de-DE" sz="1600" dirty="0">
                  <a:latin typeface="Calibri" pitchFamily="-60" charset="0"/>
                  <a:ea typeface="ＭＳ Ｐゴシック" pitchFamily="-60" charset="-128"/>
                  <a:cs typeface="ＭＳ Ｐゴシック" pitchFamily="-60" charset="-128"/>
                </a:rPr>
                <a:t>Strategie</a:t>
              </a:r>
            </a:p>
          </p:txBody>
        </p:sp>
        <p:sp>
          <p:nvSpPr>
            <p:cNvPr id="34" name="Bogen 33"/>
            <p:cNvSpPr/>
            <p:nvPr/>
          </p:nvSpPr>
          <p:spPr bwMode="auto">
            <a:xfrm rot="9738684" flipV="1">
              <a:off x="5663266" y="3873500"/>
              <a:ext cx="1755390" cy="1462088"/>
            </a:xfrm>
            <a:prstGeom prst="arc">
              <a:avLst>
                <a:gd name="adj1" fmla="val 16200000"/>
                <a:gd name="adj2" fmla="val 20725035"/>
              </a:avLst>
            </a:prstGeom>
            <a:noFill/>
            <a:ln w="25400">
              <a:solidFill>
                <a:srgbClr val="003496"/>
              </a:solidFill>
              <a:round/>
              <a:headEnd type="stealth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de-DE">
                <a:latin typeface="Arial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18441" name="Text Box 34"/>
            <p:cNvSpPr txBox="1">
              <a:spLocks noChangeArrowheads="1"/>
            </p:cNvSpPr>
            <p:nvPr/>
          </p:nvSpPr>
          <p:spPr bwMode="auto">
            <a:xfrm>
              <a:off x="5118872" y="4689475"/>
              <a:ext cx="1120820" cy="539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30000"/>
                </a:spcBef>
              </a:pPr>
              <a:r>
                <a:rPr lang="de-DE" sz="1600" b="1">
                  <a:solidFill>
                    <a:srgbClr val="003496"/>
                  </a:solidFill>
                  <a:latin typeface="Calibri" charset="0"/>
                </a:rPr>
                <a:t>emergente</a:t>
              </a:r>
              <a:br>
                <a:rPr lang="de-DE" sz="1600" b="1">
                  <a:solidFill>
                    <a:srgbClr val="003496"/>
                  </a:solidFill>
                  <a:latin typeface="Calibri" charset="0"/>
                </a:rPr>
              </a:br>
              <a:r>
                <a:rPr lang="de-DE" sz="1600" b="1">
                  <a:solidFill>
                    <a:srgbClr val="003496"/>
                  </a:solidFill>
                  <a:latin typeface="Calibri" charset="0"/>
                </a:rPr>
                <a:t>Strategie</a:t>
              </a:r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1</a:t>
            </a:r>
            <a:endParaRPr lang="de-DE" dirty="0"/>
          </a:p>
        </p:txBody>
      </p:sp>
      <p:pic>
        <p:nvPicPr>
          <p:cNvPr id="28" name="Bild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79388" y="944563"/>
            <a:ext cx="8821737" cy="4645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458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E2C94A8-BFE8-3046-9BBD-1E72812038EB}" type="slidenum">
              <a:rPr lang="de-DE" sz="1100">
                <a:latin typeface="Calibri" charset="0"/>
              </a:rPr>
              <a:pPr eaLnBrk="1" hangingPunct="1"/>
              <a:t>9</a:t>
            </a:fld>
            <a:endParaRPr lang="de-DE" sz="1100">
              <a:latin typeface="Calibri" charset="0"/>
            </a:endParaRPr>
          </a:p>
        </p:txBody>
      </p:sp>
      <p:sp>
        <p:nvSpPr>
          <p:cNvPr id="19459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3143250" y="6500813"/>
            <a:ext cx="2857500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Quelle: nach Töpfer 1998, S. 45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Strategien werden geplant</a:t>
            </a:r>
            <a:r>
              <a:rPr lang="de-DE" i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de-DE" u="sng" dirty="0" smtClean="0">
                <a:latin typeface="Calibri" charset="0"/>
                <a:ea typeface="ＭＳ Ｐゴシック" charset="0"/>
                <a:cs typeface="ＭＳ Ｐゴシック" charset="0"/>
              </a:rPr>
              <a:t>und </a:t>
            </a:r>
            <a:r>
              <a:rPr lang="de-DE" dirty="0" err="1" smtClean="0">
                <a:latin typeface="Calibri" charset="0"/>
                <a:ea typeface="ＭＳ Ｐゴシック" charset="0"/>
                <a:cs typeface="ＭＳ Ｐゴシック" charset="0"/>
              </a:rPr>
              <a:t>emergieren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9461" name="Gruppieren 67"/>
          <p:cNvGrpSpPr>
            <a:grpSpLocks/>
          </p:cNvGrpSpPr>
          <p:nvPr/>
        </p:nvGrpSpPr>
        <p:grpSpPr bwMode="auto">
          <a:xfrm>
            <a:off x="395288" y="1341438"/>
            <a:ext cx="8564562" cy="4113212"/>
            <a:chOff x="352823" y="1895453"/>
            <a:chExt cx="8564224" cy="4113235"/>
          </a:xfrm>
        </p:grpSpPr>
        <p:sp>
          <p:nvSpPr>
            <p:cNvPr id="6" name="Rechteck 58"/>
            <p:cNvSpPr>
              <a:spLocks noChangeArrowheads="1"/>
            </p:cNvSpPr>
            <p:nvPr/>
          </p:nvSpPr>
          <p:spPr bwMode="auto">
            <a:xfrm>
              <a:off x="5624702" y="2285980"/>
              <a:ext cx="2447828" cy="3143268"/>
            </a:xfrm>
            <a:prstGeom prst="rect">
              <a:avLst/>
            </a:prstGeom>
            <a:solidFill>
              <a:srgbClr val="B3C4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7" name="Rechteck 46"/>
            <p:cNvSpPr>
              <a:spLocks noChangeArrowheads="1"/>
            </p:cNvSpPr>
            <p:nvPr/>
          </p:nvSpPr>
          <p:spPr bwMode="auto">
            <a:xfrm>
              <a:off x="2500625" y="2285980"/>
              <a:ext cx="2592286" cy="3143268"/>
            </a:xfrm>
            <a:prstGeom prst="rect">
              <a:avLst/>
            </a:prstGeom>
            <a:solidFill>
              <a:srgbClr val="B3C4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" name="Rechteck 24"/>
            <p:cNvSpPr>
              <a:spLocks noChangeArrowheads="1"/>
            </p:cNvSpPr>
            <p:nvPr/>
          </p:nvSpPr>
          <p:spPr bwMode="auto">
            <a:xfrm>
              <a:off x="8077293" y="1897040"/>
              <a:ext cx="839754" cy="328615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Dezember </a:t>
              </a:r>
            </a:p>
          </p:txBody>
        </p:sp>
        <p:sp>
          <p:nvSpPr>
            <p:cNvPr id="10" name="Rechteck 37"/>
            <p:cNvSpPr>
              <a:spLocks noChangeArrowheads="1"/>
            </p:cNvSpPr>
            <p:nvPr/>
          </p:nvSpPr>
          <p:spPr bwMode="auto">
            <a:xfrm>
              <a:off x="6951800" y="1897040"/>
              <a:ext cx="839755" cy="328615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</a:rPr>
                <a:t>November </a:t>
              </a:r>
            </a:p>
          </p:txBody>
        </p:sp>
        <p:sp>
          <p:nvSpPr>
            <p:cNvPr id="11" name="Rechteck 39"/>
            <p:cNvSpPr>
              <a:spLocks noChangeArrowheads="1"/>
            </p:cNvSpPr>
            <p:nvPr/>
          </p:nvSpPr>
          <p:spPr bwMode="auto">
            <a:xfrm>
              <a:off x="5600891" y="1897040"/>
              <a:ext cx="874677" cy="328615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September </a:t>
              </a:r>
            </a:p>
          </p:txBody>
        </p:sp>
        <p:sp>
          <p:nvSpPr>
            <p:cNvPr id="12" name="Rechteck 40"/>
            <p:cNvSpPr>
              <a:spLocks noChangeArrowheads="1"/>
            </p:cNvSpPr>
            <p:nvPr/>
          </p:nvSpPr>
          <p:spPr bwMode="auto">
            <a:xfrm>
              <a:off x="4265856" y="1897040"/>
              <a:ext cx="839755" cy="328615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</a:rPr>
                <a:t>Juni </a:t>
              </a:r>
            </a:p>
          </p:txBody>
        </p:sp>
        <p:sp>
          <p:nvSpPr>
            <p:cNvPr id="13" name="Rechteck 41"/>
            <p:cNvSpPr>
              <a:spLocks noChangeArrowheads="1"/>
            </p:cNvSpPr>
            <p:nvPr/>
          </p:nvSpPr>
          <p:spPr bwMode="auto">
            <a:xfrm>
              <a:off x="3378479" y="1897040"/>
              <a:ext cx="839754" cy="328615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</a:rPr>
                <a:t>Mai </a:t>
              </a:r>
            </a:p>
          </p:txBody>
        </p:sp>
        <p:sp>
          <p:nvSpPr>
            <p:cNvPr id="14" name="Rechteck 42"/>
            <p:cNvSpPr>
              <a:spLocks noChangeArrowheads="1"/>
            </p:cNvSpPr>
            <p:nvPr/>
          </p:nvSpPr>
          <p:spPr bwMode="auto">
            <a:xfrm>
              <a:off x="2489514" y="1897040"/>
              <a:ext cx="839754" cy="328615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April</a:t>
              </a:r>
            </a:p>
          </p:txBody>
        </p:sp>
        <p:sp>
          <p:nvSpPr>
            <p:cNvPr id="15" name="Rechteck 43"/>
            <p:cNvSpPr>
              <a:spLocks noChangeArrowheads="1"/>
            </p:cNvSpPr>
            <p:nvPr/>
          </p:nvSpPr>
          <p:spPr bwMode="auto">
            <a:xfrm>
              <a:off x="1600549" y="1897040"/>
              <a:ext cx="839754" cy="328615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März</a:t>
              </a:r>
            </a:p>
          </p:txBody>
        </p:sp>
        <p:sp>
          <p:nvSpPr>
            <p:cNvPr id="17" name="Rechteck 16"/>
            <p:cNvSpPr>
              <a:spLocks noChangeArrowheads="1"/>
            </p:cNvSpPr>
            <p:nvPr/>
          </p:nvSpPr>
          <p:spPr bwMode="auto">
            <a:xfrm>
              <a:off x="1576737" y="2408218"/>
              <a:ext cx="839755" cy="584203"/>
            </a:xfrm>
            <a:prstGeom prst="rect">
              <a:avLst/>
            </a:prstGeom>
            <a:solidFill>
              <a:srgbClr val="FFB84C"/>
            </a:solidFill>
            <a:ln w="317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Strategie-</a:t>
              </a:r>
              <a:br>
                <a:rPr lang="de-DE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</a:br>
              <a:r>
                <a:rPr lang="de-DE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forum</a:t>
              </a:r>
            </a:p>
          </p:txBody>
        </p:sp>
        <p:sp>
          <p:nvSpPr>
            <p:cNvPr id="18" name="Rechteck 17"/>
            <p:cNvSpPr/>
            <p:nvPr/>
          </p:nvSpPr>
          <p:spPr bwMode="auto">
            <a:xfrm>
              <a:off x="5351663" y="2408218"/>
              <a:ext cx="839755" cy="58420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 err="1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Aufforde</a:t>
              </a:r>
              <a: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-</a:t>
              </a:r>
              <a:b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</a:br>
              <a:r>
                <a:rPr lang="de-DE" sz="1200" dirty="0" err="1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rung</a:t>
              </a:r>
              <a:endParaRPr lang="de-DE" sz="1200" dirty="0">
                <a:solidFill>
                  <a:schemeClr val="tx1"/>
                </a:solidFill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19" name="Rechteck 18"/>
            <p:cNvSpPr/>
            <p:nvPr/>
          </p:nvSpPr>
          <p:spPr bwMode="auto">
            <a:xfrm>
              <a:off x="3314981" y="2408218"/>
              <a:ext cx="839754" cy="58420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Strategie-</a:t>
              </a:r>
              <a:br>
                <a:rPr lang="de-DE" sz="12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</a:br>
              <a:r>
                <a:rPr lang="de-DE" sz="12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gespräche</a:t>
              </a:r>
            </a:p>
          </p:txBody>
        </p:sp>
        <p:sp>
          <p:nvSpPr>
            <p:cNvPr id="20" name="Rechteck 19"/>
            <p:cNvSpPr/>
            <p:nvPr/>
          </p:nvSpPr>
          <p:spPr bwMode="auto">
            <a:xfrm>
              <a:off x="4229345" y="2408218"/>
              <a:ext cx="839754" cy="58420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Strategie-</a:t>
              </a:r>
              <a:br>
                <a:rPr lang="de-DE" sz="120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</a:br>
              <a:r>
                <a:rPr lang="de-DE" sz="120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klausur</a:t>
              </a:r>
            </a:p>
          </p:txBody>
        </p:sp>
        <p:sp>
          <p:nvSpPr>
            <p:cNvPr id="21" name="Rechteck 20"/>
            <p:cNvSpPr/>
            <p:nvPr/>
          </p:nvSpPr>
          <p:spPr bwMode="auto">
            <a:xfrm>
              <a:off x="6275551" y="2408218"/>
              <a:ext cx="839755" cy="58420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Budget-gespräche</a:t>
              </a:r>
            </a:p>
          </p:txBody>
        </p:sp>
        <p:sp>
          <p:nvSpPr>
            <p:cNvPr id="22" name="Rechteck 21"/>
            <p:cNvSpPr/>
            <p:nvPr/>
          </p:nvSpPr>
          <p:spPr bwMode="auto">
            <a:xfrm>
              <a:off x="7174041" y="2408218"/>
              <a:ext cx="839755" cy="58420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Budget-</a:t>
              </a:r>
              <a:r>
                <a:rPr lang="de-DE" sz="1200" dirty="0" err="1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klausur</a:t>
              </a:r>
              <a:endParaRPr lang="de-DE" sz="1200" dirty="0">
                <a:solidFill>
                  <a:schemeClr val="tx1"/>
                </a:solidFill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3" name="Rechteck 22"/>
            <p:cNvSpPr/>
            <p:nvPr/>
          </p:nvSpPr>
          <p:spPr bwMode="auto">
            <a:xfrm>
              <a:off x="1576737" y="3470262"/>
              <a:ext cx="839755" cy="3286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Ergänzung</a:t>
              </a:r>
            </a:p>
          </p:txBody>
        </p:sp>
        <p:sp>
          <p:nvSpPr>
            <p:cNvPr id="24" name="Rechteck 23"/>
            <p:cNvSpPr/>
            <p:nvPr/>
          </p:nvSpPr>
          <p:spPr bwMode="auto">
            <a:xfrm>
              <a:off x="5346901" y="3470262"/>
              <a:ext cx="839754" cy="3286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Ergänzung</a:t>
              </a:r>
            </a:p>
          </p:txBody>
        </p:sp>
        <p:sp>
          <p:nvSpPr>
            <p:cNvPr id="25" name="Rechteck 24"/>
            <p:cNvSpPr/>
            <p:nvPr/>
          </p:nvSpPr>
          <p:spPr bwMode="auto">
            <a:xfrm>
              <a:off x="6210467" y="3470262"/>
              <a:ext cx="960399" cy="3286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Zustimmung</a:t>
              </a:r>
            </a:p>
          </p:txBody>
        </p:sp>
        <p:sp>
          <p:nvSpPr>
            <p:cNvPr id="26" name="Rechteck 25"/>
            <p:cNvSpPr/>
            <p:nvPr/>
          </p:nvSpPr>
          <p:spPr bwMode="auto">
            <a:xfrm>
              <a:off x="2527612" y="4745031"/>
              <a:ext cx="839754" cy="3286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Planung</a:t>
              </a:r>
            </a:p>
          </p:txBody>
        </p:sp>
        <p:sp>
          <p:nvSpPr>
            <p:cNvPr id="27" name="Rechteck 26"/>
            <p:cNvSpPr/>
            <p:nvPr/>
          </p:nvSpPr>
          <p:spPr bwMode="auto">
            <a:xfrm>
              <a:off x="3314981" y="4167178"/>
              <a:ext cx="839754" cy="3286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Planung</a:t>
              </a:r>
            </a:p>
          </p:txBody>
        </p:sp>
        <p:sp>
          <p:nvSpPr>
            <p:cNvPr id="28" name="Rechteck 27"/>
            <p:cNvSpPr/>
            <p:nvPr/>
          </p:nvSpPr>
          <p:spPr bwMode="auto">
            <a:xfrm>
              <a:off x="5661213" y="4745031"/>
              <a:ext cx="839754" cy="3286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Planung</a:t>
              </a:r>
            </a:p>
          </p:txBody>
        </p:sp>
        <p:sp>
          <p:nvSpPr>
            <p:cNvPr id="29" name="Rechteck 28"/>
            <p:cNvSpPr/>
            <p:nvPr/>
          </p:nvSpPr>
          <p:spPr bwMode="auto">
            <a:xfrm>
              <a:off x="6277139" y="4067165"/>
              <a:ext cx="839754" cy="3286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  <a:ea typeface="ＭＳ Ｐゴシック" pitchFamily="-60" charset="-128"/>
                  <a:cs typeface="ＭＳ Ｐゴシック" pitchFamily="-60" charset="-128"/>
                </a:rPr>
                <a:t>Planung</a:t>
              </a:r>
            </a:p>
          </p:txBody>
        </p:sp>
        <p:sp>
          <p:nvSpPr>
            <p:cNvPr id="30" name="Abgerundetes Rechteck 29"/>
            <p:cNvSpPr>
              <a:spLocks noChangeArrowheads="1"/>
            </p:cNvSpPr>
            <p:nvPr/>
          </p:nvSpPr>
          <p:spPr bwMode="auto">
            <a:xfrm>
              <a:off x="4723038" y="5607049"/>
              <a:ext cx="949288" cy="401639"/>
            </a:xfrm>
            <a:prstGeom prst="roundRect">
              <a:avLst>
                <a:gd name="adj" fmla="val 16667"/>
              </a:avLst>
            </a:prstGeom>
            <a:solidFill>
              <a:srgbClr val="FFB84C"/>
            </a:solidFill>
            <a:ln w="317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AR-Sitzung</a:t>
              </a:r>
            </a:p>
          </p:txBody>
        </p:sp>
        <p:sp>
          <p:nvSpPr>
            <p:cNvPr id="31" name="Abgerundetes Rechteck 30"/>
            <p:cNvSpPr>
              <a:spLocks noChangeArrowheads="1"/>
            </p:cNvSpPr>
            <p:nvPr/>
          </p:nvSpPr>
          <p:spPr bwMode="auto">
            <a:xfrm>
              <a:off x="7929661" y="5607049"/>
              <a:ext cx="949288" cy="401639"/>
            </a:xfrm>
            <a:prstGeom prst="roundRect">
              <a:avLst>
                <a:gd name="adj" fmla="val 16667"/>
              </a:avLst>
            </a:prstGeom>
            <a:solidFill>
              <a:srgbClr val="FFB84C"/>
            </a:solidFill>
            <a:ln w="317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de-DE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charset="0"/>
                </a:rPr>
                <a:t>AR-Sitzung</a:t>
              </a:r>
            </a:p>
          </p:txBody>
        </p:sp>
        <p:cxnSp>
          <p:nvCxnSpPr>
            <p:cNvPr id="19492" name="Gewinkelte Verbindung 31"/>
            <p:cNvCxnSpPr>
              <a:cxnSpLocks noChangeShapeType="1"/>
              <a:stCxn id="23" idx="2"/>
              <a:endCxn id="26" idx="0"/>
            </p:cNvCxnSpPr>
            <p:nvPr/>
          </p:nvCxnSpPr>
          <p:spPr bwMode="auto">
            <a:xfrm rot="16200000" flipH="1">
              <a:off x="1998654" y="3796515"/>
              <a:ext cx="946150" cy="950895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003496"/>
              </a:solidFill>
              <a:miter lim="800000"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493" name="Gewinkelte Verbindung 75"/>
            <p:cNvCxnSpPr>
              <a:cxnSpLocks noChangeShapeType="1"/>
              <a:stCxn id="26" idx="3"/>
              <a:endCxn id="27" idx="2"/>
            </p:cNvCxnSpPr>
            <p:nvPr/>
          </p:nvCxnSpPr>
          <p:spPr bwMode="auto">
            <a:xfrm flipV="1">
              <a:off x="3367071" y="4495801"/>
              <a:ext cx="367523" cy="413544"/>
            </a:xfrm>
            <a:prstGeom prst="bentConnector2">
              <a:avLst/>
            </a:prstGeom>
            <a:noFill/>
            <a:ln w="19050">
              <a:solidFill>
                <a:srgbClr val="003496"/>
              </a:solidFill>
              <a:miter lim="800000"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494" name="Form 96"/>
            <p:cNvCxnSpPr>
              <a:cxnSpLocks noChangeShapeType="1"/>
              <a:stCxn id="28" idx="3"/>
              <a:endCxn id="29" idx="2"/>
            </p:cNvCxnSpPr>
            <p:nvPr/>
          </p:nvCxnSpPr>
          <p:spPr bwMode="auto">
            <a:xfrm flipV="1">
              <a:off x="6500826" y="4395788"/>
              <a:ext cx="196043" cy="513557"/>
            </a:xfrm>
            <a:prstGeom prst="bentConnector2">
              <a:avLst/>
            </a:prstGeom>
            <a:noFill/>
            <a:ln w="19050">
              <a:solidFill>
                <a:srgbClr val="003496"/>
              </a:solidFill>
              <a:miter lim="800000"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495" name="Form 34"/>
            <p:cNvCxnSpPr>
              <a:cxnSpLocks noChangeShapeType="1"/>
              <a:stCxn id="22" idx="3"/>
              <a:endCxn id="31" idx="0"/>
            </p:cNvCxnSpPr>
            <p:nvPr/>
          </p:nvCxnSpPr>
          <p:spPr bwMode="auto">
            <a:xfrm>
              <a:off x="8013700" y="2700338"/>
              <a:ext cx="390525" cy="2906713"/>
            </a:xfrm>
            <a:prstGeom prst="bentConnector2">
              <a:avLst/>
            </a:prstGeom>
            <a:noFill/>
            <a:ln w="19050">
              <a:solidFill>
                <a:srgbClr val="003496"/>
              </a:solidFill>
              <a:miter lim="800000"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496" name="Gewinkelte Verbindung 35"/>
            <p:cNvCxnSpPr>
              <a:cxnSpLocks noChangeShapeType="1"/>
              <a:stCxn id="24" idx="2"/>
              <a:endCxn id="28" idx="0"/>
            </p:cNvCxnSpPr>
            <p:nvPr/>
          </p:nvCxnSpPr>
          <p:spPr bwMode="auto">
            <a:xfrm rot="16200000" flipH="1">
              <a:off x="5450688" y="4114794"/>
              <a:ext cx="946150" cy="314338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003496"/>
              </a:solidFill>
              <a:miter lim="800000"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7" name="Ellipse 36"/>
            <p:cNvSpPr/>
            <p:nvPr/>
          </p:nvSpPr>
          <p:spPr bwMode="auto">
            <a:xfrm>
              <a:off x="2105354" y="3081322"/>
              <a:ext cx="561953" cy="2095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TG</a:t>
              </a:r>
            </a:p>
          </p:txBody>
        </p:sp>
        <p:sp>
          <p:nvSpPr>
            <p:cNvPr id="38" name="Ellipse 37"/>
            <p:cNvSpPr/>
            <p:nvPr/>
          </p:nvSpPr>
          <p:spPr bwMode="auto">
            <a:xfrm>
              <a:off x="2876848" y="3081322"/>
              <a:ext cx="561953" cy="2095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TG</a:t>
              </a:r>
            </a:p>
          </p:txBody>
        </p:sp>
        <p:sp>
          <p:nvSpPr>
            <p:cNvPr id="39" name="Ellipse 38"/>
            <p:cNvSpPr/>
            <p:nvPr/>
          </p:nvSpPr>
          <p:spPr bwMode="auto">
            <a:xfrm>
              <a:off x="3810262" y="3081322"/>
              <a:ext cx="561953" cy="2095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TG</a:t>
              </a:r>
            </a:p>
          </p:txBody>
        </p:sp>
        <p:sp>
          <p:nvSpPr>
            <p:cNvPr id="40" name="Ellipse 39"/>
            <p:cNvSpPr/>
            <p:nvPr/>
          </p:nvSpPr>
          <p:spPr bwMode="auto">
            <a:xfrm>
              <a:off x="5829482" y="3081322"/>
              <a:ext cx="561953" cy="2095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TG</a:t>
              </a:r>
            </a:p>
          </p:txBody>
        </p:sp>
        <p:sp>
          <p:nvSpPr>
            <p:cNvPr id="41" name="Ellipse 40"/>
            <p:cNvSpPr/>
            <p:nvPr/>
          </p:nvSpPr>
          <p:spPr bwMode="auto">
            <a:xfrm>
              <a:off x="7439143" y="3081322"/>
              <a:ext cx="561953" cy="2095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TG</a:t>
              </a:r>
            </a:p>
          </p:txBody>
        </p:sp>
        <p:sp>
          <p:nvSpPr>
            <p:cNvPr id="42" name="Ellipse 41"/>
            <p:cNvSpPr/>
            <p:nvPr/>
          </p:nvSpPr>
          <p:spPr bwMode="auto">
            <a:xfrm>
              <a:off x="4534133" y="3081322"/>
              <a:ext cx="561953" cy="2095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TG</a:t>
              </a:r>
            </a:p>
          </p:txBody>
        </p:sp>
        <p:sp>
          <p:nvSpPr>
            <p:cNvPr id="19503" name="Textfeld 102"/>
            <p:cNvSpPr txBox="1">
              <a:spLocks noChangeArrowheads="1"/>
            </p:cNvSpPr>
            <p:nvPr/>
          </p:nvSpPr>
          <p:spPr bwMode="auto">
            <a:xfrm>
              <a:off x="2524125" y="5414963"/>
              <a:ext cx="1672187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200">
                  <a:solidFill>
                    <a:schemeClr val="bg1"/>
                  </a:solidFill>
                  <a:latin typeface="Calibri" charset="0"/>
                </a:rPr>
                <a:t>TG =</a:t>
              </a:r>
              <a:r>
                <a:rPr lang="de-DE" sz="1200">
                  <a:latin typeface="Calibri" charset="0"/>
                </a:rPr>
                <a:t> </a:t>
              </a:r>
              <a:r>
                <a:rPr lang="de-DE" sz="1200">
                  <a:solidFill>
                    <a:schemeClr val="bg1"/>
                  </a:solidFill>
                  <a:latin typeface="Calibri" charset="0"/>
                </a:rPr>
                <a:t>Trackinggespräche</a:t>
              </a:r>
            </a:p>
          </p:txBody>
        </p:sp>
        <p:cxnSp>
          <p:nvCxnSpPr>
            <p:cNvPr id="19504" name="Gerade Verbindung mit Pfeil 64"/>
            <p:cNvCxnSpPr>
              <a:cxnSpLocks noChangeShapeType="1"/>
            </p:cNvCxnSpPr>
            <p:nvPr/>
          </p:nvCxnSpPr>
          <p:spPr bwMode="auto">
            <a:xfrm flipH="1">
              <a:off x="2516066" y="5214950"/>
              <a:ext cx="2592000" cy="0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9505" name="Textfeld 104"/>
            <p:cNvSpPr txBox="1">
              <a:spLocks noChangeArrowheads="1"/>
            </p:cNvSpPr>
            <p:nvPr/>
          </p:nvSpPr>
          <p:spPr bwMode="auto">
            <a:xfrm rot="-5400000">
              <a:off x="4846638" y="4330700"/>
              <a:ext cx="108267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200">
                  <a:latin typeface="Calibri" charset="0"/>
                </a:rPr>
                <a:t>Sommerpause</a:t>
              </a:r>
            </a:p>
          </p:txBody>
        </p:sp>
        <p:cxnSp>
          <p:nvCxnSpPr>
            <p:cNvPr id="19506" name="Gerade Verbindung mit Pfeil 84"/>
            <p:cNvCxnSpPr>
              <a:cxnSpLocks noChangeShapeType="1"/>
              <a:stCxn id="17" idx="2"/>
              <a:endCxn id="23" idx="0"/>
            </p:cNvCxnSpPr>
            <p:nvPr/>
          </p:nvCxnSpPr>
          <p:spPr bwMode="auto">
            <a:xfrm>
              <a:off x="1997075" y="2992438"/>
              <a:ext cx="0" cy="477838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7" name="Abgerundetes Rechteck 46"/>
            <p:cNvSpPr>
              <a:spLocks noChangeArrowheads="1"/>
            </p:cNvSpPr>
            <p:nvPr/>
          </p:nvSpPr>
          <p:spPr bwMode="auto">
            <a:xfrm>
              <a:off x="3457850" y="5000620"/>
              <a:ext cx="904839" cy="371477"/>
            </a:xfrm>
            <a:prstGeom prst="roundRect">
              <a:avLst>
                <a:gd name="adj" fmla="val 16667"/>
              </a:avLst>
            </a:prstGeom>
            <a:solidFill>
              <a:srgbClr val="00349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 Monate Strategie</a:t>
              </a:r>
            </a:p>
          </p:txBody>
        </p:sp>
        <p:cxnSp>
          <p:nvCxnSpPr>
            <p:cNvPr id="19508" name="Gerade Verbindung mit Pfeil 64"/>
            <p:cNvCxnSpPr>
              <a:cxnSpLocks noChangeShapeType="1"/>
              <a:stCxn id="18" idx="2"/>
              <a:endCxn id="24" idx="0"/>
            </p:cNvCxnSpPr>
            <p:nvPr/>
          </p:nvCxnSpPr>
          <p:spPr bwMode="auto">
            <a:xfrm flipH="1">
              <a:off x="5767388" y="2992438"/>
              <a:ext cx="4763" cy="477838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09" name="Gerade Verbindung mit Pfeil 64"/>
            <p:cNvCxnSpPr>
              <a:cxnSpLocks noChangeShapeType="1"/>
            </p:cNvCxnSpPr>
            <p:nvPr/>
          </p:nvCxnSpPr>
          <p:spPr bwMode="auto">
            <a:xfrm>
              <a:off x="4000500" y="2700338"/>
              <a:ext cx="360363" cy="0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10" name="Gerade Verbindung mit Pfeil 64"/>
            <p:cNvCxnSpPr>
              <a:cxnSpLocks noChangeShapeType="1"/>
            </p:cNvCxnSpPr>
            <p:nvPr/>
          </p:nvCxnSpPr>
          <p:spPr bwMode="auto">
            <a:xfrm>
              <a:off x="6992938" y="2719388"/>
              <a:ext cx="360363" cy="0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11" name="Gerade Verbindung mit Pfeil 64"/>
            <p:cNvCxnSpPr>
              <a:cxnSpLocks noChangeShapeType="1"/>
            </p:cNvCxnSpPr>
            <p:nvPr/>
          </p:nvCxnSpPr>
          <p:spPr bwMode="auto">
            <a:xfrm flipH="1">
              <a:off x="5643570" y="5214950"/>
              <a:ext cx="2448000" cy="0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12" name="Gerade Verbindung mit Pfeil 64"/>
            <p:cNvCxnSpPr>
              <a:cxnSpLocks noChangeShapeType="1"/>
              <a:stCxn id="25" idx="0"/>
              <a:endCxn id="21" idx="2"/>
            </p:cNvCxnSpPr>
            <p:nvPr/>
          </p:nvCxnSpPr>
          <p:spPr bwMode="auto">
            <a:xfrm flipV="1">
              <a:off x="6691313" y="2992438"/>
              <a:ext cx="4763" cy="477838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13" name="Gerade Verbindung mit Pfeil 64"/>
            <p:cNvCxnSpPr>
              <a:cxnSpLocks noChangeShapeType="1"/>
            </p:cNvCxnSpPr>
            <p:nvPr/>
          </p:nvCxnSpPr>
          <p:spPr bwMode="auto">
            <a:xfrm>
              <a:off x="4991100" y="2719388"/>
              <a:ext cx="449263" cy="0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14" name="Gerade Verbindung mit Pfeil 84"/>
            <p:cNvCxnSpPr>
              <a:cxnSpLocks noChangeShapeType="1"/>
            </p:cNvCxnSpPr>
            <p:nvPr/>
          </p:nvCxnSpPr>
          <p:spPr bwMode="auto">
            <a:xfrm>
              <a:off x="5219700" y="2719388"/>
              <a:ext cx="0" cy="2879725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15" name="Gerade Verbindung mit Pfeil 84"/>
            <p:cNvCxnSpPr>
              <a:cxnSpLocks noChangeShapeType="1"/>
              <a:stCxn id="25" idx="2"/>
              <a:endCxn id="29" idx="0"/>
            </p:cNvCxnSpPr>
            <p:nvPr/>
          </p:nvCxnSpPr>
          <p:spPr bwMode="auto">
            <a:xfrm>
              <a:off x="6691313" y="3798888"/>
              <a:ext cx="6350" cy="268288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9516" name="Rechteck 49"/>
            <p:cNvSpPr>
              <a:spLocks noChangeArrowheads="1"/>
            </p:cNvSpPr>
            <p:nvPr/>
          </p:nvSpPr>
          <p:spPr bwMode="auto">
            <a:xfrm>
              <a:off x="3238500" y="3481388"/>
              <a:ext cx="990600" cy="3270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de-DE" sz="1200">
                  <a:latin typeface="Calibri" charset="0"/>
                </a:rPr>
                <a:t>Zustimmung</a:t>
              </a:r>
            </a:p>
          </p:txBody>
        </p:sp>
        <p:cxnSp>
          <p:nvCxnSpPr>
            <p:cNvPr id="19517" name="Gerade Verbindung mit Pfeil 64"/>
            <p:cNvCxnSpPr>
              <a:cxnSpLocks noChangeShapeType="1"/>
              <a:stCxn id="19" idx="2"/>
            </p:cNvCxnSpPr>
            <p:nvPr/>
          </p:nvCxnSpPr>
          <p:spPr bwMode="auto">
            <a:xfrm flipH="1">
              <a:off x="3733800" y="2992438"/>
              <a:ext cx="1588" cy="488950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18" name="Gerade Verbindung mit Pfeil 64"/>
            <p:cNvCxnSpPr>
              <a:cxnSpLocks noChangeShapeType="1"/>
              <a:endCxn id="27" idx="0"/>
            </p:cNvCxnSpPr>
            <p:nvPr/>
          </p:nvCxnSpPr>
          <p:spPr bwMode="auto">
            <a:xfrm>
              <a:off x="3733800" y="3808413"/>
              <a:ext cx="1588" cy="358775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9" name="Abgerundetes Rechteck 58"/>
            <p:cNvSpPr>
              <a:spLocks noChangeArrowheads="1"/>
            </p:cNvSpPr>
            <p:nvPr/>
          </p:nvSpPr>
          <p:spPr bwMode="auto">
            <a:xfrm>
              <a:off x="6562878" y="5000620"/>
              <a:ext cx="904839" cy="371477"/>
            </a:xfrm>
            <a:prstGeom prst="roundRect">
              <a:avLst>
                <a:gd name="adj" fmla="val 16667"/>
              </a:avLst>
            </a:prstGeom>
            <a:solidFill>
              <a:srgbClr val="00349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 Monate Budget</a:t>
              </a:r>
            </a:p>
          </p:txBody>
        </p:sp>
        <p:sp>
          <p:nvSpPr>
            <p:cNvPr id="62" name="Textfeld 61"/>
            <p:cNvSpPr txBox="1"/>
            <p:nvPr/>
          </p:nvSpPr>
          <p:spPr>
            <a:xfrm>
              <a:off x="357585" y="1895453"/>
              <a:ext cx="1182641" cy="328614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Verantwortliche</a:t>
              </a:r>
            </a:p>
          </p:txBody>
        </p:sp>
        <p:sp>
          <p:nvSpPr>
            <p:cNvPr id="63" name="Textfeld 62"/>
            <p:cNvSpPr txBox="1"/>
            <p:nvPr/>
          </p:nvSpPr>
          <p:spPr>
            <a:xfrm>
              <a:off x="352823" y="2571732"/>
              <a:ext cx="754032" cy="2762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dirty="0">
                  <a:solidFill>
                    <a:schemeClr val="bg1"/>
                  </a:solidFill>
                  <a:latin typeface="+mn-lt"/>
                  <a:ea typeface="ＭＳ Ｐゴシック" pitchFamily="-60" charset="-128"/>
                  <a:cs typeface="ＭＳ Ｐゴシック" pitchFamily="-60" charset="-128"/>
                </a:rPr>
                <a:t>Vorstand</a:t>
              </a:r>
            </a:p>
          </p:txBody>
        </p:sp>
        <p:sp>
          <p:nvSpPr>
            <p:cNvPr id="19522" name="Textfeld 63"/>
            <p:cNvSpPr txBox="1">
              <a:spLocks noChangeArrowheads="1"/>
            </p:cNvSpPr>
            <p:nvPr/>
          </p:nvSpPr>
          <p:spPr bwMode="auto">
            <a:xfrm>
              <a:off x="352823" y="3509950"/>
              <a:ext cx="1031834" cy="276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200">
                  <a:solidFill>
                    <a:schemeClr val="bg1"/>
                  </a:solidFill>
                  <a:latin typeface="Calibri" charset="0"/>
                </a:rPr>
                <a:t>Geschäftsfeld</a:t>
              </a:r>
            </a:p>
          </p:txBody>
        </p:sp>
        <p:sp>
          <p:nvSpPr>
            <p:cNvPr id="19523" name="Textfeld 64"/>
            <p:cNvSpPr txBox="1">
              <a:spLocks noChangeArrowheads="1"/>
            </p:cNvSpPr>
            <p:nvPr/>
          </p:nvSpPr>
          <p:spPr bwMode="auto">
            <a:xfrm>
              <a:off x="352823" y="4214803"/>
              <a:ext cx="1263600" cy="276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200">
                  <a:solidFill>
                    <a:schemeClr val="bg1"/>
                  </a:solidFill>
                  <a:latin typeface="Calibri" charset="0"/>
                </a:rPr>
                <a:t>Geschäftsbereich</a:t>
              </a:r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352823" y="4797419"/>
              <a:ext cx="1430281" cy="2762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dirty="0">
                  <a:solidFill>
                    <a:schemeClr val="bg1"/>
                  </a:solidFill>
                  <a:latin typeface="+mn-lt"/>
                  <a:ea typeface="ＭＳ Ｐゴシック" pitchFamily="-60" charset="-128"/>
                  <a:cs typeface="ＭＳ Ｐゴシック" pitchFamily="-60" charset="-128"/>
                </a:rPr>
                <a:t>Operative</a:t>
              </a:r>
              <a:r>
                <a:rPr lang="de-DE" sz="1200" dirty="0">
                  <a:solidFill>
                    <a:schemeClr val="bg1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 </a:t>
              </a:r>
              <a:r>
                <a:rPr lang="de-DE" sz="1200" dirty="0">
                  <a:solidFill>
                    <a:schemeClr val="bg1"/>
                  </a:solidFill>
                  <a:latin typeface="+mn-lt"/>
                  <a:ea typeface="ＭＳ Ｐゴシック" pitchFamily="-60" charset="-128"/>
                  <a:cs typeface="ＭＳ Ｐゴシック" pitchFamily="-60" charset="-128"/>
                </a:rPr>
                <a:t>Einheiten</a:t>
              </a:r>
            </a:p>
          </p:txBody>
        </p:sp>
        <p:sp>
          <p:nvSpPr>
            <p:cNvPr id="67" name="Textfeld 66"/>
            <p:cNvSpPr txBox="1"/>
            <p:nvPr/>
          </p:nvSpPr>
          <p:spPr>
            <a:xfrm>
              <a:off x="352823" y="5653086"/>
              <a:ext cx="925475" cy="2762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dirty="0">
                  <a:solidFill>
                    <a:schemeClr val="bg1"/>
                  </a:solidFill>
                  <a:latin typeface="+mn-lt"/>
                  <a:ea typeface="ＭＳ Ｐゴシック" pitchFamily="-60" charset="-128"/>
                  <a:cs typeface="ＭＳ Ｐゴシック" pitchFamily="-60" charset="-128"/>
                </a:rPr>
                <a:t>Aufsichtsrat</a:t>
              </a:r>
            </a:p>
          </p:txBody>
        </p:sp>
        <p:sp>
          <p:nvSpPr>
            <p:cNvPr id="69" name="Rechteck 68"/>
            <p:cNvSpPr/>
            <p:nvPr/>
          </p:nvSpPr>
          <p:spPr>
            <a:xfrm>
              <a:off x="357585" y="2500293"/>
              <a:ext cx="1142955" cy="135732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cxnSp>
          <p:nvCxnSpPr>
            <p:cNvPr id="73" name="Gerade Verbindung 72"/>
            <p:cNvCxnSpPr/>
            <p:nvPr/>
          </p:nvCxnSpPr>
          <p:spPr>
            <a:xfrm>
              <a:off x="357585" y="5429248"/>
              <a:ext cx="114295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feld 67"/>
          <p:cNvSpPr txBox="1"/>
          <p:nvPr/>
        </p:nvSpPr>
        <p:spPr>
          <a:xfrm>
            <a:off x="179388" y="944563"/>
            <a:ext cx="28638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000" dirty="0">
                <a:solidFill>
                  <a:schemeClr val="bg1"/>
                </a:solidFill>
                <a:latin typeface="+mn-lt"/>
              </a:rPr>
              <a:t>Planung bei Daimler-Benz</a:t>
            </a:r>
          </a:p>
        </p:txBody>
      </p:sp>
      <p:grpSp>
        <p:nvGrpSpPr>
          <p:cNvPr id="16" name="Gruppierung 15"/>
          <p:cNvGrpSpPr>
            <a:grpSpLocks/>
          </p:cNvGrpSpPr>
          <p:nvPr/>
        </p:nvGrpSpPr>
        <p:grpSpPr bwMode="auto">
          <a:xfrm>
            <a:off x="215900" y="5337175"/>
            <a:ext cx="8785225" cy="1152525"/>
            <a:chOff x="215900" y="5337175"/>
            <a:chExt cx="8785225" cy="1152525"/>
          </a:xfrm>
        </p:grpSpPr>
        <p:sp>
          <p:nvSpPr>
            <p:cNvPr id="8" name="Rechteck 7"/>
            <p:cNvSpPr/>
            <p:nvPr/>
          </p:nvSpPr>
          <p:spPr>
            <a:xfrm>
              <a:off x="215900" y="5768975"/>
              <a:ext cx="8785225" cy="720725"/>
            </a:xfrm>
            <a:prstGeom prst="rect">
              <a:avLst/>
            </a:prstGeom>
            <a:solidFill>
              <a:srgbClr val="FFB84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19465" name="Gruppierung 2"/>
            <p:cNvGrpSpPr>
              <a:grpSpLocks/>
            </p:cNvGrpSpPr>
            <p:nvPr/>
          </p:nvGrpSpPr>
          <p:grpSpPr bwMode="auto">
            <a:xfrm>
              <a:off x="249238" y="5337175"/>
              <a:ext cx="7778266" cy="1139686"/>
              <a:chOff x="249238" y="5337175"/>
              <a:chExt cx="7778266" cy="1139686"/>
            </a:xfrm>
          </p:grpSpPr>
          <p:sp>
            <p:nvSpPr>
              <p:cNvPr id="5" name="Textfeld 4"/>
              <p:cNvSpPr txBox="1"/>
              <p:nvPr/>
            </p:nvSpPr>
            <p:spPr>
              <a:xfrm>
                <a:off x="249238" y="5768975"/>
                <a:ext cx="7778266" cy="70788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DE" sz="2000" dirty="0">
                    <a:latin typeface="+mj-lt"/>
                  </a:rPr>
                  <a:t>Emergenz: </a:t>
                </a:r>
                <a:r>
                  <a:rPr lang="de-DE" sz="2000" dirty="0" smtClean="0">
                    <a:latin typeface="+mj-lt"/>
                  </a:rPr>
                  <a:t>Apple, aber auch McDonald‘s</a:t>
                </a:r>
                <a:r>
                  <a:rPr lang="de-DE" sz="2000" dirty="0">
                    <a:latin typeface="+mj-lt"/>
                  </a:rPr>
                  <a:t>, Reuters</a:t>
                </a:r>
                <a:r>
                  <a:rPr lang="de-DE" sz="2000" dirty="0" smtClean="0">
                    <a:latin typeface="+mj-lt"/>
                  </a:rPr>
                  <a:t>,, </a:t>
                </a:r>
                <a:r>
                  <a:rPr lang="de-DE" sz="2000" dirty="0">
                    <a:latin typeface="+mj-lt"/>
                  </a:rPr>
                  <a:t>Coca-Cola, Nestlé u.a. </a:t>
                </a:r>
                <a:r>
                  <a:rPr lang="de-DE" sz="2000" dirty="0" smtClean="0">
                    <a:latin typeface="+mj-lt"/>
                  </a:rPr>
                  <a:t/>
                </a:r>
                <a:br>
                  <a:rPr lang="de-DE" sz="2000" dirty="0" smtClean="0">
                    <a:latin typeface="+mj-lt"/>
                  </a:rPr>
                </a:br>
                <a:r>
                  <a:rPr lang="de-DE" sz="2000" dirty="0" smtClean="0">
                    <a:latin typeface="+mj-lt"/>
                  </a:rPr>
                  <a:t>entstanden durch Intuition</a:t>
                </a:r>
                <a:r>
                  <a:rPr lang="de-DE" sz="2000" dirty="0">
                    <a:latin typeface="+mj-lt"/>
                  </a:rPr>
                  <a:t>, Glück und Risikobereitschaft</a:t>
                </a:r>
              </a:p>
            </p:txBody>
          </p:sp>
          <p:sp>
            <p:nvSpPr>
              <p:cNvPr id="71" name="Gewitterblitz 70"/>
              <p:cNvSpPr/>
              <p:nvPr/>
            </p:nvSpPr>
            <p:spPr>
              <a:xfrm>
                <a:off x="4392613" y="5337175"/>
                <a:ext cx="504825" cy="612775"/>
              </a:xfrm>
              <a:prstGeom prst="lightningBol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77" name="Textfeld 76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1</a:t>
            </a:r>
            <a:endParaRPr lang="de-DE" dirty="0"/>
          </a:p>
        </p:txBody>
      </p:sp>
      <p:pic>
        <p:nvPicPr>
          <p:cNvPr id="74" name="Bild 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93FE3FF-1CFD-424C-AD9A-038F4846FD53}" type="slidenum">
              <a:rPr lang="de-DE" sz="1100">
                <a:latin typeface="Calibri" charset="0"/>
              </a:rPr>
              <a:pPr eaLnBrk="1" hangingPunct="1"/>
              <a:t>10</a:t>
            </a:fld>
            <a:endParaRPr lang="de-DE" sz="1100">
              <a:latin typeface="Calibri" charset="0"/>
            </a:endParaRPr>
          </a:p>
        </p:txBody>
      </p:sp>
      <p:sp>
        <p:nvSpPr>
          <p:cNvPr id="21506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3143250" y="6500813"/>
            <a:ext cx="2857500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Quelle: Bleicher 1992, S. 26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Führungsaufgabe: Planungs- und </a:t>
            </a:r>
            <a:r>
              <a:rPr lang="de-DE" dirty="0" err="1" smtClean="0">
                <a:latin typeface="Calibri" charset="0"/>
                <a:ea typeface="ＭＳ Ｐゴシック" charset="0"/>
                <a:cs typeface="ＭＳ Ｐゴシック" charset="0"/>
              </a:rPr>
              <a:t>Emergenzperspektive</a:t>
            </a: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 ausbalancieren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8" name="Line 5"/>
          <p:cNvSpPr>
            <a:spLocks noChangeShapeType="1"/>
          </p:cNvSpPr>
          <p:nvPr/>
        </p:nvSpPr>
        <p:spPr bwMode="auto">
          <a:xfrm flipV="1">
            <a:off x="2200275" y="1646238"/>
            <a:ext cx="0" cy="4143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>
            <a:off x="2208213" y="5781675"/>
            <a:ext cx="3805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1898650" y="1316038"/>
            <a:ext cx="1392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325" tIns="30162" rIns="60325" bIns="30162">
            <a:spAutoFit/>
          </a:bodyPr>
          <a:lstStyle/>
          <a:p>
            <a:pPr defTabSz="508000"/>
            <a:r>
              <a:rPr lang="de-DE" sz="1600">
                <a:latin typeface="Calibri" charset="0"/>
              </a:rPr>
              <a:t>Anpassungszeit</a:t>
            </a:r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6005513" y="5607050"/>
            <a:ext cx="120967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325" tIns="30162" rIns="60325" bIns="30162">
            <a:spAutoFit/>
          </a:bodyPr>
          <a:lstStyle/>
          <a:p>
            <a:pPr defTabSz="508000"/>
            <a:r>
              <a:rPr lang="de-DE" sz="1600">
                <a:latin typeface="Calibri" charset="0"/>
              </a:rPr>
              <a:t>Wachsende </a:t>
            </a:r>
          </a:p>
          <a:p>
            <a:pPr defTabSz="508000"/>
            <a:r>
              <a:rPr lang="de-DE" sz="1600">
                <a:latin typeface="Calibri" charset="0"/>
              </a:rPr>
              <a:t>Komplexität</a:t>
            </a:r>
          </a:p>
          <a:p>
            <a:pPr defTabSz="508000"/>
            <a:r>
              <a:rPr lang="de-DE" sz="1600">
                <a:latin typeface="Calibri" charset="0"/>
              </a:rPr>
              <a:t>und Dynamik</a:t>
            </a:r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 flipV="1">
            <a:off x="2616200" y="2170113"/>
            <a:ext cx="2927350" cy="3302000"/>
          </a:xfrm>
          <a:prstGeom prst="line">
            <a:avLst/>
          </a:prstGeom>
          <a:noFill/>
          <a:ln w="50800">
            <a:solidFill>
              <a:srgbClr val="7F9CC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5599113" y="1843088"/>
            <a:ext cx="1506537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325" tIns="30162" rIns="60325" bIns="30162">
            <a:spAutoFit/>
          </a:bodyPr>
          <a:lstStyle/>
          <a:p>
            <a:pPr defTabSz="508000"/>
            <a:r>
              <a:rPr lang="de-DE" sz="1600" b="1">
                <a:solidFill>
                  <a:srgbClr val="7F9CCB"/>
                </a:solidFill>
                <a:latin typeface="Calibri" charset="0"/>
              </a:rPr>
              <a:t>Benötigte</a:t>
            </a:r>
          </a:p>
          <a:p>
            <a:pPr defTabSz="508000"/>
            <a:r>
              <a:rPr lang="de-DE" sz="1600" b="1">
                <a:solidFill>
                  <a:srgbClr val="7F9CCB"/>
                </a:solidFill>
                <a:latin typeface="Calibri" charset="0"/>
              </a:rPr>
              <a:t>Reaktionszeit</a:t>
            </a:r>
          </a:p>
          <a:p>
            <a:pPr defTabSz="508000"/>
            <a:r>
              <a:rPr lang="de-DE" sz="1600" b="1">
                <a:solidFill>
                  <a:srgbClr val="7F9CCB"/>
                </a:solidFill>
                <a:latin typeface="Calibri" charset="0"/>
              </a:rPr>
              <a:t>bei wachsender </a:t>
            </a:r>
          </a:p>
          <a:p>
            <a:pPr defTabSz="508000"/>
            <a:r>
              <a:rPr lang="de-DE" sz="1600" b="1">
                <a:solidFill>
                  <a:srgbClr val="7F9CCB"/>
                </a:solidFill>
                <a:latin typeface="Calibri" charset="0"/>
              </a:rPr>
              <a:t>Komplexität</a:t>
            </a:r>
          </a:p>
        </p:txBody>
      </p:sp>
      <p:grpSp>
        <p:nvGrpSpPr>
          <p:cNvPr id="2" name="Gruppierung 1"/>
          <p:cNvGrpSpPr>
            <a:grpSpLocks/>
          </p:cNvGrpSpPr>
          <p:nvPr/>
        </p:nvGrpSpPr>
        <p:grpSpPr bwMode="auto">
          <a:xfrm>
            <a:off x="2674938" y="2376488"/>
            <a:ext cx="4572000" cy="3052762"/>
            <a:chOff x="2674829" y="2376488"/>
            <a:chExt cx="4572109" cy="3052776"/>
          </a:xfrm>
        </p:grpSpPr>
        <p:sp>
          <p:nvSpPr>
            <p:cNvPr id="21517" name="Line 10"/>
            <p:cNvSpPr>
              <a:spLocks noChangeShapeType="1"/>
            </p:cNvSpPr>
            <p:nvPr/>
          </p:nvSpPr>
          <p:spPr bwMode="auto">
            <a:xfrm>
              <a:off x="2674829" y="2376488"/>
              <a:ext cx="2803133" cy="3027362"/>
            </a:xfrm>
            <a:prstGeom prst="line">
              <a:avLst/>
            </a:prstGeom>
            <a:noFill/>
            <a:ln w="50800">
              <a:solidFill>
                <a:srgbClr val="FFB84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1518" name="Rectangle 12"/>
            <p:cNvSpPr>
              <a:spLocks noChangeArrowheads="1"/>
            </p:cNvSpPr>
            <p:nvPr/>
          </p:nvSpPr>
          <p:spPr bwMode="auto">
            <a:xfrm>
              <a:off x="5587485" y="4383466"/>
              <a:ext cx="1659453" cy="104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0325" tIns="30162" rIns="60325" bIns="30162">
              <a:spAutoFit/>
            </a:bodyPr>
            <a:lstStyle/>
            <a:p>
              <a:pPr defTabSz="508000"/>
              <a:r>
                <a:rPr lang="de-DE" sz="1600" b="1">
                  <a:solidFill>
                    <a:srgbClr val="FFB84C"/>
                  </a:solidFill>
                  <a:latin typeface="Calibri" charset="0"/>
                </a:rPr>
                <a:t>Verfügbare </a:t>
              </a:r>
            </a:p>
            <a:p>
              <a:pPr defTabSz="508000"/>
              <a:r>
                <a:rPr lang="de-DE" sz="1600" b="1">
                  <a:solidFill>
                    <a:srgbClr val="FFB84C"/>
                  </a:solidFill>
                  <a:latin typeface="Calibri" charset="0"/>
                </a:rPr>
                <a:t>Reaktionszeit</a:t>
              </a:r>
            </a:p>
            <a:p>
              <a:pPr defTabSz="508000"/>
              <a:r>
                <a:rPr lang="de-DE" sz="1600" b="1">
                  <a:solidFill>
                    <a:srgbClr val="FFB84C"/>
                  </a:solidFill>
                  <a:latin typeface="Calibri" charset="0"/>
                </a:rPr>
                <a:t>bei zunehmender </a:t>
              </a:r>
            </a:p>
            <a:p>
              <a:pPr defTabSz="508000"/>
              <a:r>
                <a:rPr lang="de-DE" sz="1600" b="1">
                  <a:solidFill>
                    <a:srgbClr val="FFB84C"/>
                  </a:solidFill>
                  <a:latin typeface="Calibri" charset="0"/>
                </a:rPr>
                <a:t>Dynamik</a:t>
              </a:r>
            </a:p>
          </p:txBody>
        </p:sp>
      </p:grpSp>
      <p:sp>
        <p:nvSpPr>
          <p:cNvPr id="21515" name="Rectangle 13"/>
          <p:cNvSpPr>
            <a:spLocks noChangeArrowheads="1"/>
          </p:cNvSpPr>
          <p:nvPr/>
        </p:nvSpPr>
        <p:spPr bwMode="auto">
          <a:xfrm>
            <a:off x="2406650" y="5845175"/>
            <a:ext cx="30210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325" tIns="30162" rIns="60325" bIns="30162">
            <a:spAutoFit/>
          </a:bodyPr>
          <a:lstStyle/>
          <a:p>
            <a:pPr defTabSz="508000"/>
            <a:r>
              <a:rPr lang="de-DE" sz="1400">
                <a:latin typeface="Calibri" charset="0"/>
              </a:rPr>
              <a:t>1900					2000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203575" y="1773238"/>
            <a:ext cx="158591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2000" dirty="0">
                <a:latin typeface="+mj-lt"/>
              </a:rPr>
              <a:t>Zeitschere</a:t>
            </a:r>
            <a:br>
              <a:rPr lang="de-DE" sz="2000" dirty="0">
                <a:latin typeface="+mj-lt"/>
              </a:rPr>
            </a:br>
            <a:r>
              <a:rPr lang="de-DE" sz="2000" dirty="0">
                <a:latin typeface="+mj-lt"/>
              </a:rPr>
              <a:t>der</a:t>
            </a:r>
            <a:br>
              <a:rPr lang="de-DE" sz="2000" dirty="0">
                <a:latin typeface="+mj-lt"/>
              </a:rPr>
            </a:br>
            <a:r>
              <a:rPr lang="de-DE" sz="2000" dirty="0">
                <a:latin typeface="+mj-lt"/>
              </a:rPr>
              <a:t>Entscheidung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1</a:t>
            </a:r>
            <a:endParaRPr lang="de-DE" dirty="0"/>
          </a:p>
        </p:txBody>
      </p:sp>
      <p:pic>
        <p:nvPicPr>
          <p:cNvPr id="17" name="Bild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56AA4F-ECE8-1F4D-BAC3-409CC16A6B25}" type="slidenum">
              <a:rPr lang="de-DE" sz="1100">
                <a:latin typeface="Calibri" charset="0"/>
              </a:rPr>
              <a:pPr eaLnBrk="1" hangingPunct="1"/>
              <a:t>11</a:t>
            </a:fld>
            <a:endParaRPr lang="de-DE" sz="1100">
              <a:latin typeface="Calibri" charset="0"/>
            </a:endParaRPr>
          </a:p>
        </p:txBody>
      </p:sp>
      <p:sp>
        <p:nvSpPr>
          <p:cNvPr id="22530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3143250" y="6500813"/>
            <a:ext cx="2857500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Quelle: nach De Wit &amp; Meyer 2008,  S. 253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effectLst>
                  <a:outerShdw blurRad="38100" dist="38100" dir="2700000" algn="tl" rotWithShape="0">
                    <a:srgbClr val="DDDDDD"/>
                  </a:outerShdw>
                </a:effectLst>
              </a:rPr>
              <a:t>Zweitens</a:t>
            </a: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: Das Geschäftsmodell ist aus Markt– und Ressourcensicht entwickeln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2532" name="Gruppieren 21"/>
          <p:cNvGrpSpPr>
            <a:grpSpLocks/>
          </p:cNvGrpSpPr>
          <p:nvPr/>
        </p:nvGrpSpPr>
        <p:grpSpPr bwMode="auto">
          <a:xfrm>
            <a:off x="1943100" y="1268413"/>
            <a:ext cx="5200650" cy="5018087"/>
            <a:chOff x="1943118" y="1268778"/>
            <a:chExt cx="5200650" cy="5017742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027381" y="1613241"/>
              <a:ext cx="3005137" cy="4419296"/>
            </a:xfrm>
            <a:prstGeom prst="rect">
              <a:avLst/>
            </a:prstGeom>
            <a:solidFill>
              <a:srgbClr val="E5EBF4"/>
            </a:solidFill>
            <a:ln w="635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de-DE" sz="1400" b="1">
                <a:latin typeface="Calibri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3376631" y="4770454"/>
              <a:ext cx="2376487" cy="1087438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800">
                  <a:latin typeface="Calibri" charset="0"/>
                </a:rPr>
                <a:t>Ressourcenbasis</a:t>
              </a:r>
              <a:br>
                <a:rPr lang="de-DE" sz="1800">
                  <a:latin typeface="Calibri" charset="0"/>
                </a:rPr>
              </a:br>
              <a:r>
                <a:rPr lang="de-DE" sz="1600" i="1">
                  <a:latin typeface="Calibri" charset="0"/>
                </a:rPr>
                <a:t>(Wertausstattung)</a:t>
              </a: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3376631" y="3357582"/>
              <a:ext cx="2376487" cy="108585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800">
                  <a:latin typeface="Calibri" charset="0"/>
                </a:rPr>
                <a:t>Aktivitätssystem</a:t>
              </a:r>
              <a:br>
                <a:rPr lang="de-DE" sz="1800">
                  <a:latin typeface="Calibri" charset="0"/>
                </a:rPr>
              </a:br>
              <a:r>
                <a:rPr lang="de-DE" sz="1600" i="1">
                  <a:latin typeface="Calibri" charset="0"/>
                </a:rPr>
                <a:t>(Wertkette) </a:t>
              </a:r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357554" y="1928802"/>
              <a:ext cx="2376487" cy="108585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800">
                  <a:latin typeface="Calibri" charset="0"/>
                </a:rPr>
                <a:t>Produktangebot</a:t>
              </a:r>
            </a:p>
            <a:p>
              <a:pPr algn="ctr"/>
              <a:r>
                <a:rPr lang="de-DE" sz="1600" i="1">
                  <a:latin typeface="Calibri" charset="0"/>
                </a:rPr>
                <a:t>(Wertversprechen)</a:t>
              </a:r>
            </a:p>
          </p:txBody>
        </p:sp>
        <p:sp>
          <p:nvSpPr>
            <p:cNvPr id="22537" name="AutoShape 22"/>
            <p:cNvSpPr>
              <a:spLocks noChangeArrowheads="1"/>
            </p:cNvSpPr>
            <p:nvPr/>
          </p:nvSpPr>
          <p:spPr bwMode="auto">
            <a:xfrm>
              <a:off x="4311668" y="3043257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38" name="AutoShape 23"/>
            <p:cNvSpPr>
              <a:spLocks noChangeArrowheads="1"/>
            </p:cNvSpPr>
            <p:nvPr/>
          </p:nvSpPr>
          <p:spPr bwMode="auto">
            <a:xfrm>
              <a:off x="4533918" y="3043257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39" name="AutoShape 24"/>
            <p:cNvSpPr>
              <a:spLocks noChangeArrowheads="1"/>
            </p:cNvSpPr>
            <p:nvPr/>
          </p:nvSpPr>
          <p:spPr bwMode="auto">
            <a:xfrm>
              <a:off x="4768868" y="3043257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40" name="Text Box 40"/>
            <p:cNvSpPr txBox="1">
              <a:spLocks noChangeArrowheads="1"/>
            </p:cNvSpPr>
            <p:nvPr/>
          </p:nvSpPr>
          <p:spPr bwMode="auto">
            <a:xfrm>
              <a:off x="3024000" y="1268778"/>
              <a:ext cx="3071834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de-DE" sz="1800" b="1">
                  <a:solidFill>
                    <a:srgbClr val="003496"/>
                  </a:solidFill>
                  <a:latin typeface="Calibri" charset="0"/>
                </a:rPr>
                <a:t>Märkte</a:t>
              </a:r>
              <a:endParaRPr lang="de-DE" sz="1800">
                <a:solidFill>
                  <a:srgbClr val="003496"/>
                </a:solidFill>
                <a:latin typeface="Calibri" charset="0"/>
              </a:endParaRPr>
            </a:p>
          </p:txBody>
        </p:sp>
        <p:sp>
          <p:nvSpPr>
            <p:cNvPr id="13" name="AutoShape 42"/>
            <p:cNvSpPr>
              <a:spLocks noChangeArrowheads="1"/>
            </p:cNvSpPr>
            <p:nvPr/>
          </p:nvSpPr>
          <p:spPr bwMode="auto">
            <a:xfrm>
              <a:off x="6234131" y="1629115"/>
              <a:ext cx="909637" cy="4657405"/>
            </a:xfrm>
            <a:prstGeom prst="downArrow">
              <a:avLst>
                <a:gd name="adj1" fmla="val 50000"/>
                <a:gd name="adj2" fmla="val 126517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vert="eaVert" wrap="none" anchor="ctr"/>
            <a:lstStyle/>
            <a:p>
              <a:pPr algn="ctr">
                <a:defRPr/>
              </a:pPr>
              <a:endParaRPr lang="de-DE" sz="1800" dirty="0">
                <a:solidFill>
                  <a:schemeClr val="bg1"/>
                </a:solidFill>
                <a:latin typeface="Arial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14" name="AutoShape 43"/>
            <p:cNvSpPr>
              <a:spLocks noChangeArrowheads="1"/>
            </p:cNvSpPr>
            <p:nvPr/>
          </p:nvSpPr>
          <p:spPr bwMode="auto">
            <a:xfrm rot="10800000">
              <a:off x="1943118" y="1629115"/>
              <a:ext cx="909638" cy="4657405"/>
            </a:xfrm>
            <a:prstGeom prst="downArrow">
              <a:avLst>
                <a:gd name="adj1" fmla="val 50000"/>
                <a:gd name="adj2" fmla="val 126517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rot="10800000" vert="eaVert" wrap="none" anchor="ctr"/>
            <a:lstStyle/>
            <a:p>
              <a:pPr algn="ctr">
                <a:defRPr/>
              </a:pPr>
              <a:r>
                <a:rPr lang="de-DE" sz="1800" b="1">
                  <a:solidFill>
                    <a:schemeClr val="bg1"/>
                  </a:solidFill>
                  <a:latin typeface="Calibri" charset="0"/>
                </a:rPr>
                <a:t>Innen – Außen – Perspektive </a:t>
              </a:r>
            </a:p>
          </p:txBody>
        </p:sp>
        <p:sp>
          <p:nvSpPr>
            <p:cNvPr id="22543" name="AutoShape 23"/>
            <p:cNvSpPr>
              <a:spLocks noChangeArrowheads="1"/>
            </p:cNvSpPr>
            <p:nvPr/>
          </p:nvSpPr>
          <p:spPr bwMode="auto">
            <a:xfrm>
              <a:off x="4540268" y="4449782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44" name="AutoShape 23"/>
            <p:cNvSpPr>
              <a:spLocks noChangeArrowheads="1"/>
            </p:cNvSpPr>
            <p:nvPr/>
          </p:nvSpPr>
          <p:spPr bwMode="auto">
            <a:xfrm>
              <a:off x="4762518" y="4456132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45" name="AutoShape 23"/>
            <p:cNvSpPr>
              <a:spLocks noChangeArrowheads="1"/>
            </p:cNvSpPr>
            <p:nvPr/>
          </p:nvSpPr>
          <p:spPr bwMode="auto">
            <a:xfrm>
              <a:off x="4305318" y="4449782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46" name="AutoShape 23"/>
            <p:cNvSpPr>
              <a:spLocks noChangeArrowheads="1"/>
            </p:cNvSpPr>
            <p:nvPr/>
          </p:nvSpPr>
          <p:spPr bwMode="auto">
            <a:xfrm>
              <a:off x="4533918" y="1619270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47" name="AutoShape 23"/>
            <p:cNvSpPr>
              <a:spLocks noChangeArrowheads="1"/>
            </p:cNvSpPr>
            <p:nvPr/>
          </p:nvSpPr>
          <p:spPr bwMode="auto">
            <a:xfrm>
              <a:off x="4762518" y="1619270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48" name="AutoShape 23"/>
            <p:cNvSpPr>
              <a:spLocks noChangeArrowheads="1"/>
            </p:cNvSpPr>
            <p:nvPr/>
          </p:nvSpPr>
          <p:spPr bwMode="auto">
            <a:xfrm>
              <a:off x="4305318" y="1612920"/>
              <a:ext cx="71438" cy="311150"/>
            </a:xfrm>
            <a:prstGeom prst="upDownArrow">
              <a:avLst>
                <a:gd name="adj1" fmla="val 50000"/>
                <a:gd name="adj2" fmla="val 86042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2549" name="Rechteck 22"/>
            <p:cNvSpPr>
              <a:spLocks noChangeArrowheads="1"/>
            </p:cNvSpPr>
            <p:nvPr/>
          </p:nvSpPr>
          <p:spPr bwMode="auto">
            <a:xfrm rot="5400000">
              <a:off x="5214161" y="3129776"/>
              <a:ext cx="2968626" cy="369887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1800" b="1">
                  <a:solidFill>
                    <a:schemeClr val="bg1"/>
                  </a:solidFill>
                  <a:latin typeface="Calibri" charset="0"/>
                </a:rPr>
                <a:t>Außen – Innen – Perspektive </a:t>
              </a:r>
            </a:p>
          </p:txBody>
        </p:sp>
      </p:grpSp>
      <p:sp>
        <p:nvSpPr>
          <p:cNvPr id="24" name="Textfeld 23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2</a:t>
            </a:r>
            <a:endParaRPr lang="de-DE" dirty="0"/>
          </a:p>
        </p:txBody>
      </p:sp>
      <p:pic>
        <p:nvPicPr>
          <p:cNvPr id="25" name="Bild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699EFF-8429-D44F-B6F4-879CFEDDBB90}" type="slidenum">
              <a:rPr lang="de-DE" sz="1100">
                <a:latin typeface="Calibri" charset="0"/>
              </a:rPr>
              <a:pPr eaLnBrk="1" hangingPunct="1"/>
              <a:t>12</a:t>
            </a:fld>
            <a:endParaRPr lang="de-DE" sz="1100">
              <a:latin typeface="Calibri" charset="0"/>
            </a:endParaRPr>
          </a:p>
        </p:txBody>
      </p:sp>
      <p:sp>
        <p:nvSpPr>
          <p:cNvPr id="23554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3179763" y="6492193"/>
            <a:ext cx="2857500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 dirty="0">
                <a:latin typeface="Calibri" charset="0"/>
                <a:ea typeface="ＭＳ Ｐゴシック" charset="0"/>
                <a:cs typeface="ＭＳ Ｐゴシック" charset="0"/>
              </a:rPr>
              <a:t>Quelle: Christensen  et al. 2009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Praxisbeispiel </a:t>
            </a:r>
            <a:r>
              <a:rPr lang="de-DE" dirty="0" err="1" smtClean="0">
                <a:latin typeface="Calibri" charset="0"/>
                <a:ea typeface="ＭＳ Ｐゴシック" charset="0"/>
                <a:cs typeface="ＭＳ Ｐゴシック" charset="0"/>
              </a:rPr>
              <a:t>Hilti</a:t>
            </a: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: Neue Nutzenversprechen</a:t>
            </a:r>
            <a:b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 und Schlüsselressourcen sichern die Zukunft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" name="Group 10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872869"/>
              </p:ext>
            </p:extLst>
          </p:nvPr>
        </p:nvGraphicFramePr>
        <p:xfrm>
          <a:off x="428625" y="1808820"/>
          <a:ext cx="8305800" cy="2925816"/>
        </p:xfrm>
        <a:graphic>
          <a:graphicData uri="http://schemas.openxmlformats.org/drawingml/2006/table">
            <a:tbl>
              <a:tblPr/>
              <a:tblGrid>
                <a:gridCol w="3286125"/>
                <a:gridCol w="1666875"/>
                <a:gridCol w="3352800"/>
              </a:tblGrid>
              <a:tr h="5180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Traditioneller Hersteller von Elektrowerkzeugen</a:t>
                      </a:r>
                    </a:p>
                  </a:txBody>
                  <a:tcPr marT="45687" marB="45687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Hilti</a:t>
                      </a:r>
                      <a:r>
                        <a:rPr kumimoji="0" 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-Flottenmanagement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</a:tr>
              <a:tr h="73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Verkauf von Industrie- und Profi-elektrowerkzeugen und Zubehör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Nutzenversprechen </a:t>
                      </a:r>
                      <a:br>
                        <a:rPr kumimoji="0" 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für den Kunden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Vermietung eines umfassenden Werkzeugarsenals, um die Produktivität des Bauunternehmens vor Ort zu erhöhen 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</a:tr>
              <a:tr h="73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Niedrige Margen, hoher Lagerumschlag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Gewinnformel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Höhere Margen, ressourcenintensiv, monatliche Zahlung für Werkzeugwartung, -reparatur und -ersatz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</a:tr>
              <a:tr h="944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Vertriebskanal, kostengünstige Produktion in  Entwicklungsländern, Forschung &amp; Entwicklung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Schlüssel-ressourcen und</a:t>
                      </a:r>
                      <a:br>
                        <a:rPr kumimoji="0" 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</a:br>
                      <a:r>
                        <a:rPr kumimoji="0" 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-prozesse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Stark ausgeprägter Direktverkauf, Vertragsverwaltung, IT-Systeme für die Bestandsverwaltung und Reparatur, Lagerhaltung</a:t>
                      </a:r>
                    </a:p>
                  </a:txBody>
                  <a:tcPr marT="45687" marB="456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BF4"/>
                    </a:solidFill>
                  </a:tcPr>
                </a:tc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2</a:t>
            </a:r>
            <a:endParaRPr lang="de-DE" dirty="0"/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23850" y="1125538"/>
            <a:ext cx="8532813" cy="4429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578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10252C9-76B7-3947-939D-80EDCB32F52C}" type="slidenum">
              <a:rPr lang="de-DE" sz="1100">
                <a:latin typeface="Calibri" charset="0"/>
              </a:rPr>
              <a:pPr eaLnBrk="1" hangingPunct="1"/>
              <a:t>13</a:t>
            </a:fld>
            <a:endParaRPr lang="de-DE" sz="1100" dirty="0">
              <a:latin typeface="Calibri" charset="0"/>
            </a:endParaRPr>
          </a:p>
        </p:txBody>
      </p:sp>
      <p:sp>
        <p:nvSpPr>
          <p:cNvPr id="24579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3143250" y="6500813"/>
            <a:ext cx="2857500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Quelle: nach De Wit &amp; Meyer 2008, S. 304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effectLst>
                  <a:outerShdw blurRad="38100" dist="38100" dir="2700000" algn="tl" rotWithShape="0">
                    <a:srgbClr val="DDDDDD"/>
                  </a:outerShdw>
                </a:effectLst>
              </a:rPr>
              <a:t>Drittens</a:t>
            </a: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: Synergie versus Autonomie </a:t>
            </a:r>
            <a:r>
              <a:rPr lang="de-DE" dirty="0">
                <a:latin typeface="Calibri" charset="0"/>
                <a:ea typeface="ＭＳ Ｐゴシック" charset="0"/>
                <a:cs typeface="ＭＳ Ｐゴシック" charset="0"/>
              </a:rPr>
              <a:t>der Geschäftsbereiche </a:t>
            </a: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ausbalancieren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4581" name="Gruppieren 42"/>
          <p:cNvGrpSpPr>
            <a:grpSpLocks/>
          </p:cNvGrpSpPr>
          <p:nvPr/>
        </p:nvGrpSpPr>
        <p:grpSpPr bwMode="auto">
          <a:xfrm>
            <a:off x="323850" y="1233488"/>
            <a:ext cx="8316913" cy="4175125"/>
            <a:chOff x="428597" y="1433533"/>
            <a:chExt cx="8216900" cy="435292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77485" y="2299151"/>
              <a:ext cx="2606697" cy="3487303"/>
            </a:xfrm>
            <a:prstGeom prst="rect">
              <a:avLst/>
            </a:prstGeom>
            <a:solidFill>
              <a:srgbClr val="E5EBF4"/>
            </a:solidFill>
            <a:ln w="635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de-DE" sz="1400" b="1">
                <a:latin typeface="Calibri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955028" y="2302462"/>
              <a:ext cx="2666297" cy="3483992"/>
            </a:xfrm>
            <a:prstGeom prst="rect">
              <a:avLst/>
            </a:prstGeom>
            <a:solidFill>
              <a:srgbClr val="E5EBF4"/>
            </a:solidFill>
            <a:ln w="6350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de-DE" sz="1400" b="1">
                <a:latin typeface="Calibri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4589" name="Rectangle 6"/>
            <p:cNvSpPr>
              <a:spLocks noChangeArrowheads="1"/>
            </p:cNvSpPr>
            <p:nvPr/>
          </p:nvSpPr>
          <p:spPr bwMode="auto">
            <a:xfrm>
              <a:off x="1682722" y="2571744"/>
              <a:ext cx="2058988" cy="858837"/>
            </a:xfrm>
            <a:prstGeom prst="rect">
              <a:avLst/>
            </a:prstGeom>
            <a:solidFill>
              <a:srgbClr val="7F9CCB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400" b="1">
                  <a:solidFill>
                    <a:schemeClr val="bg1"/>
                  </a:solidFill>
                  <a:latin typeface="Calibri" charset="0"/>
                </a:rPr>
                <a:t>Produktangebot</a:t>
              </a:r>
            </a:p>
          </p:txBody>
        </p:sp>
        <p:sp>
          <p:nvSpPr>
            <p:cNvPr id="24590" name="Rectangle 7"/>
            <p:cNvSpPr>
              <a:spLocks noChangeArrowheads="1"/>
            </p:cNvSpPr>
            <p:nvPr/>
          </p:nvSpPr>
          <p:spPr bwMode="auto">
            <a:xfrm>
              <a:off x="1682722" y="3672000"/>
              <a:ext cx="2058988" cy="858837"/>
            </a:xfrm>
            <a:prstGeom prst="rect">
              <a:avLst/>
            </a:prstGeom>
            <a:solidFill>
              <a:srgbClr val="7F9CCB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400" b="1">
                  <a:solidFill>
                    <a:schemeClr val="bg1"/>
                  </a:solidFill>
                  <a:latin typeface="Calibri" charset="0"/>
                </a:rPr>
                <a:t>Aktivitätssystem</a:t>
              </a:r>
            </a:p>
          </p:txBody>
        </p:sp>
        <p:sp>
          <p:nvSpPr>
            <p:cNvPr id="24591" name="Rectangle 8"/>
            <p:cNvSpPr>
              <a:spLocks noChangeArrowheads="1"/>
            </p:cNvSpPr>
            <p:nvPr/>
          </p:nvSpPr>
          <p:spPr bwMode="auto">
            <a:xfrm>
              <a:off x="1682722" y="4786322"/>
              <a:ext cx="2058988" cy="860425"/>
            </a:xfrm>
            <a:prstGeom prst="rect">
              <a:avLst/>
            </a:prstGeom>
            <a:solidFill>
              <a:srgbClr val="7F9CCB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400" b="1">
                  <a:solidFill>
                    <a:schemeClr val="bg1"/>
                  </a:solidFill>
                  <a:latin typeface="Calibri" charset="0"/>
                </a:rPr>
                <a:t>Ressourcenbasis</a:t>
              </a:r>
            </a:p>
          </p:txBody>
        </p:sp>
        <p:sp>
          <p:nvSpPr>
            <p:cNvPr id="24592" name="Text Box 9"/>
            <p:cNvSpPr txBox="1">
              <a:spLocks noChangeArrowheads="1"/>
            </p:cNvSpPr>
            <p:nvPr/>
          </p:nvSpPr>
          <p:spPr bwMode="auto">
            <a:xfrm>
              <a:off x="3119432" y="2293958"/>
              <a:ext cx="881064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de-DE" sz="1400" b="1">
                  <a:solidFill>
                    <a:srgbClr val="003496"/>
                  </a:solidFill>
                </a:rPr>
                <a:t>SGE A</a:t>
              </a:r>
            </a:p>
          </p:txBody>
        </p:sp>
        <p:sp>
          <p:nvSpPr>
            <p:cNvPr id="24593" name="Text Box 10"/>
            <p:cNvSpPr txBox="1">
              <a:spLocks noChangeArrowheads="1"/>
            </p:cNvSpPr>
            <p:nvPr/>
          </p:nvSpPr>
          <p:spPr bwMode="auto">
            <a:xfrm>
              <a:off x="4929190" y="2308245"/>
              <a:ext cx="882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de-DE" sz="1400" b="1">
                  <a:solidFill>
                    <a:srgbClr val="003496"/>
                  </a:solidFill>
                </a:rPr>
                <a:t>SGE B</a:t>
              </a:r>
            </a:p>
          </p:txBody>
        </p:sp>
        <p:sp>
          <p:nvSpPr>
            <p:cNvPr id="24594" name="Rectangle 11"/>
            <p:cNvSpPr>
              <a:spLocks noChangeArrowheads="1"/>
            </p:cNvSpPr>
            <p:nvPr/>
          </p:nvSpPr>
          <p:spPr bwMode="auto">
            <a:xfrm>
              <a:off x="5283172" y="2571744"/>
              <a:ext cx="2060575" cy="858838"/>
            </a:xfrm>
            <a:prstGeom prst="rect">
              <a:avLst/>
            </a:prstGeom>
            <a:solidFill>
              <a:srgbClr val="7F9CCB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400" b="1">
                  <a:solidFill>
                    <a:schemeClr val="bg1"/>
                  </a:solidFill>
                  <a:latin typeface="Calibri" charset="0"/>
                </a:rPr>
                <a:t>Produktangebot</a:t>
              </a:r>
            </a:p>
          </p:txBody>
        </p:sp>
        <p:sp>
          <p:nvSpPr>
            <p:cNvPr id="24595" name="Rectangle 12"/>
            <p:cNvSpPr>
              <a:spLocks noChangeArrowheads="1"/>
            </p:cNvSpPr>
            <p:nvPr/>
          </p:nvSpPr>
          <p:spPr bwMode="auto">
            <a:xfrm>
              <a:off x="5283172" y="3672000"/>
              <a:ext cx="2060575" cy="858838"/>
            </a:xfrm>
            <a:prstGeom prst="rect">
              <a:avLst/>
            </a:prstGeom>
            <a:solidFill>
              <a:srgbClr val="7F9CCB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400" b="1">
                  <a:solidFill>
                    <a:schemeClr val="bg1"/>
                  </a:solidFill>
                  <a:latin typeface="Calibri" charset="0"/>
                </a:rPr>
                <a:t>Aktivitätssystem </a:t>
              </a:r>
            </a:p>
          </p:txBody>
        </p:sp>
        <p:sp>
          <p:nvSpPr>
            <p:cNvPr id="24596" name="Rectangle 13"/>
            <p:cNvSpPr>
              <a:spLocks noChangeArrowheads="1"/>
            </p:cNvSpPr>
            <p:nvPr/>
          </p:nvSpPr>
          <p:spPr bwMode="auto">
            <a:xfrm>
              <a:off x="5286347" y="4786322"/>
              <a:ext cx="2060575" cy="858838"/>
            </a:xfrm>
            <a:prstGeom prst="rect">
              <a:avLst/>
            </a:prstGeom>
            <a:solidFill>
              <a:srgbClr val="7F9CCB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/>
              <a:r>
                <a:rPr lang="de-DE" sz="1400" b="1">
                  <a:solidFill>
                    <a:schemeClr val="bg1"/>
                  </a:solidFill>
                  <a:latin typeface="Calibri" charset="0"/>
                </a:rPr>
                <a:t>Ressourcenbasis</a:t>
              </a:r>
            </a:p>
          </p:txBody>
        </p:sp>
        <p:sp>
          <p:nvSpPr>
            <p:cNvPr id="15" name="AutoShape 14"/>
            <p:cNvSpPr>
              <a:spLocks noChangeArrowheads="1"/>
            </p:cNvSpPr>
            <p:nvPr/>
          </p:nvSpPr>
          <p:spPr bwMode="auto">
            <a:xfrm>
              <a:off x="3763036" y="2463007"/>
              <a:ext cx="1510379" cy="1042715"/>
            </a:xfrm>
            <a:prstGeom prst="leftRightArrow">
              <a:avLst>
                <a:gd name="adj1" fmla="val 50000"/>
                <a:gd name="adj2" fmla="val 29349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de-DE" sz="1200" b="1" dirty="0">
                  <a:solidFill>
                    <a:schemeClr val="bg1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Abstimmung der</a:t>
              </a:r>
            </a:p>
            <a:p>
              <a:pPr algn="ctr">
                <a:defRPr/>
              </a:pPr>
              <a:r>
                <a:rPr lang="de-DE" sz="1200" b="1" dirty="0">
                  <a:solidFill>
                    <a:schemeClr val="bg1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Positionen</a:t>
              </a:r>
            </a:p>
          </p:txBody>
        </p:sp>
        <p:sp>
          <p:nvSpPr>
            <p:cNvPr id="16" name="AutoShape 15"/>
            <p:cNvSpPr>
              <a:spLocks noChangeArrowheads="1"/>
            </p:cNvSpPr>
            <p:nvPr/>
          </p:nvSpPr>
          <p:spPr bwMode="auto">
            <a:xfrm>
              <a:off x="3763036" y="3566960"/>
              <a:ext cx="1510379" cy="1042715"/>
            </a:xfrm>
            <a:prstGeom prst="leftRightArrow">
              <a:avLst>
                <a:gd name="adj1" fmla="val 50000"/>
                <a:gd name="adj2" fmla="val 29349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de-DE" sz="1200" b="1" dirty="0">
                  <a:solidFill>
                    <a:schemeClr val="bg1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Integration der</a:t>
              </a:r>
            </a:p>
            <a:p>
              <a:pPr algn="ctr">
                <a:defRPr/>
              </a:pPr>
              <a:r>
                <a:rPr lang="de-DE" sz="1200" b="1" dirty="0">
                  <a:solidFill>
                    <a:schemeClr val="bg1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Wertkette</a:t>
              </a:r>
            </a:p>
          </p:txBody>
        </p:sp>
        <p:sp>
          <p:nvSpPr>
            <p:cNvPr id="17" name="AutoShape 16"/>
            <p:cNvSpPr>
              <a:spLocks noChangeArrowheads="1"/>
            </p:cNvSpPr>
            <p:nvPr/>
          </p:nvSpPr>
          <p:spPr bwMode="auto">
            <a:xfrm>
              <a:off x="3763036" y="4672569"/>
              <a:ext cx="1510379" cy="1042715"/>
            </a:xfrm>
            <a:prstGeom prst="leftRightArrow">
              <a:avLst>
                <a:gd name="adj1" fmla="val 50000"/>
                <a:gd name="adj2" fmla="val 29349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de-DE" sz="1200" b="1" dirty="0">
                  <a:solidFill>
                    <a:schemeClr val="bg1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Nutzung gem. </a:t>
              </a:r>
            </a:p>
            <a:p>
              <a:pPr algn="ctr">
                <a:defRPr/>
              </a:pPr>
              <a:r>
                <a:rPr lang="de-DE" sz="1200" b="1" dirty="0">
                  <a:solidFill>
                    <a:schemeClr val="bg1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Ressourcen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763036" y="1433533"/>
              <a:ext cx="1455484" cy="552804"/>
            </a:xfrm>
            <a:prstGeom prst="rect">
              <a:avLst/>
            </a:prstGeom>
            <a:solidFill>
              <a:srgbClr val="E5EBF4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de-DE" sz="1400" b="1" dirty="0">
                  <a:solidFill>
                    <a:srgbClr val="003496"/>
                  </a:solidFill>
                  <a:latin typeface="Arial" pitchFamily="-60" charset="0"/>
                  <a:ea typeface="ＭＳ Ｐゴシック" pitchFamily="-60" charset="-128"/>
                  <a:cs typeface="ＭＳ Ｐゴシック" pitchFamily="-60" charset="-128"/>
                </a:rPr>
                <a:t>Zentrale</a:t>
              </a:r>
            </a:p>
          </p:txBody>
        </p:sp>
        <p:sp>
          <p:nvSpPr>
            <p:cNvPr id="24601" name="Text Box 40"/>
            <p:cNvSpPr txBox="1">
              <a:spLocks noChangeArrowheads="1"/>
            </p:cNvSpPr>
            <p:nvPr/>
          </p:nvSpPr>
          <p:spPr bwMode="auto">
            <a:xfrm>
              <a:off x="1428728" y="1995828"/>
              <a:ext cx="2643206" cy="320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de-DE" sz="1400" b="1">
                  <a:solidFill>
                    <a:schemeClr val="bg1"/>
                  </a:solidFill>
                </a:rPr>
                <a:t>Märkte</a:t>
              </a:r>
            </a:p>
          </p:txBody>
        </p:sp>
        <p:sp>
          <p:nvSpPr>
            <p:cNvPr id="24602" name="Text Box 41"/>
            <p:cNvSpPr txBox="1">
              <a:spLocks noChangeArrowheads="1"/>
            </p:cNvSpPr>
            <p:nvPr/>
          </p:nvSpPr>
          <p:spPr bwMode="auto">
            <a:xfrm>
              <a:off x="5959399" y="1995828"/>
              <a:ext cx="754245" cy="320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de-DE" sz="1400" b="1">
                  <a:solidFill>
                    <a:schemeClr val="bg1"/>
                  </a:solidFill>
                </a:rPr>
                <a:t>Märkte</a:t>
              </a:r>
            </a:p>
          </p:txBody>
        </p:sp>
        <p:sp>
          <p:nvSpPr>
            <p:cNvPr id="21" name="AutoShape 42"/>
            <p:cNvSpPr>
              <a:spLocks noChangeArrowheads="1"/>
            </p:cNvSpPr>
            <p:nvPr/>
          </p:nvSpPr>
          <p:spPr bwMode="auto">
            <a:xfrm>
              <a:off x="7856586" y="2290876"/>
              <a:ext cx="788911" cy="3483991"/>
            </a:xfrm>
            <a:prstGeom prst="downArrow">
              <a:avLst>
                <a:gd name="adj1" fmla="val 50000"/>
                <a:gd name="adj2" fmla="val 115289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vert="eaVert" wrap="none" anchor="ctr"/>
            <a:lstStyle/>
            <a:p>
              <a:pPr algn="ctr">
                <a:defRPr/>
              </a:pPr>
              <a:r>
                <a:rPr lang="de-DE" sz="1400" b="1">
                  <a:solidFill>
                    <a:schemeClr val="bg1"/>
                  </a:solidFill>
                </a:rPr>
                <a:t>Außen – Innen – Perspektive </a:t>
              </a:r>
            </a:p>
          </p:txBody>
        </p:sp>
        <p:sp>
          <p:nvSpPr>
            <p:cNvPr id="22" name="AutoShape 43"/>
            <p:cNvSpPr>
              <a:spLocks noChangeArrowheads="1"/>
            </p:cNvSpPr>
            <p:nvPr/>
          </p:nvSpPr>
          <p:spPr bwMode="auto">
            <a:xfrm rot="10800000">
              <a:off x="428597" y="2285911"/>
              <a:ext cx="788911" cy="3483992"/>
            </a:xfrm>
            <a:prstGeom prst="downArrow">
              <a:avLst>
                <a:gd name="adj1" fmla="val 50000"/>
                <a:gd name="adj2" fmla="val 115289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rot="10800000" vert="eaVert" wrap="none" anchor="ctr"/>
            <a:lstStyle/>
            <a:p>
              <a:pPr algn="ctr">
                <a:defRPr/>
              </a:pPr>
              <a:r>
                <a:rPr lang="de-DE" sz="1400" b="1">
                  <a:solidFill>
                    <a:schemeClr val="bg1"/>
                  </a:solidFill>
                </a:rPr>
                <a:t>Innen – Außen – Perspektive </a:t>
              </a:r>
            </a:p>
          </p:txBody>
        </p:sp>
        <p:sp>
          <p:nvSpPr>
            <p:cNvPr id="24605" name="AutoShape 23"/>
            <p:cNvSpPr>
              <a:spLocks noChangeArrowheads="1"/>
            </p:cNvSpPr>
            <p:nvPr/>
          </p:nvSpPr>
          <p:spPr bwMode="auto">
            <a:xfrm>
              <a:off x="2557435" y="3429000"/>
              <a:ext cx="61912" cy="244475"/>
            </a:xfrm>
            <a:prstGeom prst="upDownArrow">
              <a:avLst>
                <a:gd name="adj1" fmla="val 50000"/>
                <a:gd name="adj2" fmla="val 78006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06" name="AutoShape 23"/>
            <p:cNvSpPr>
              <a:spLocks noChangeArrowheads="1"/>
            </p:cNvSpPr>
            <p:nvPr/>
          </p:nvSpPr>
          <p:spPr bwMode="auto">
            <a:xfrm>
              <a:off x="2695547" y="3429000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07" name="AutoShape 23"/>
            <p:cNvSpPr>
              <a:spLocks noChangeArrowheads="1"/>
            </p:cNvSpPr>
            <p:nvPr/>
          </p:nvSpPr>
          <p:spPr bwMode="auto">
            <a:xfrm>
              <a:off x="2847947" y="3429000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08" name="AutoShape 23"/>
            <p:cNvSpPr>
              <a:spLocks noChangeArrowheads="1"/>
            </p:cNvSpPr>
            <p:nvPr/>
          </p:nvSpPr>
          <p:spPr bwMode="auto">
            <a:xfrm>
              <a:off x="2847947" y="4541847"/>
              <a:ext cx="61913" cy="244475"/>
            </a:xfrm>
            <a:prstGeom prst="upDownArrow">
              <a:avLst>
                <a:gd name="adj1" fmla="val 50000"/>
                <a:gd name="adj2" fmla="val 78974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09" name="AutoShape 23"/>
            <p:cNvSpPr>
              <a:spLocks noChangeArrowheads="1"/>
            </p:cNvSpPr>
            <p:nvPr/>
          </p:nvSpPr>
          <p:spPr bwMode="auto">
            <a:xfrm>
              <a:off x="2695547" y="4541847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0" name="AutoShape 23"/>
            <p:cNvSpPr>
              <a:spLocks noChangeArrowheads="1"/>
            </p:cNvSpPr>
            <p:nvPr/>
          </p:nvSpPr>
          <p:spPr bwMode="auto">
            <a:xfrm>
              <a:off x="2557435" y="4541847"/>
              <a:ext cx="61912" cy="244475"/>
            </a:xfrm>
            <a:prstGeom prst="upDownArrow">
              <a:avLst>
                <a:gd name="adj1" fmla="val 50000"/>
                <a:gd name="adj2" fmla="val 78006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1" name="AutoShape 23"/>
            <p:cNvSpPr>
              <a:spLocks noChangeArrowheads="1"/>
            </p:cNvSpPr>
            <p:nvPr/>
          </p:nvSpPr>
          <p:spPr bwMode="auto">
            <a:xfrm>
              <a:off x="2847947" y="2327269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2" name="AutoShape 23"/>
            <p:cNvSpPr>
              <a:spLocks noChangeArrowheads="1"/>
            </p:cNvSpPr>
            <p:nvPr/>
          </p:nvSpPr>
          <p:spPr bwMode="auto">
            <a:xfrm>
              <a:off x="2695547" y="2327269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3" name="AutoShape 23"/>
            <p:cNvSpPr>
              <a:spLocks noChangeArrowheads="1"/>
            </p:cNvSpPr>
            <p:nvPr/>
          </p:nvSpPr>
          <p:spPr bwMode="auto">
            <a:xfrm>
              <a:off x="2557435" y="2327269"/>
              <a:ext cx="61912" cy="244475"/>
            </a:xfrm>
            <a:prstGeom prst="upDownArrow">
              <a:avLst>
                <a:gd name="adj1" fmla="val 50000"/>
                <a:gd name="adj2" fmla="val 78006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4" name="AutoShape 23"/>
            <p:cNvSpPr>
              <a:spLocks noChangeArrowheads="1"/>
            </p:cNvSpPr>
            <p:nvPr/>
          </p:nvSpPr>
          <p:spPr bwMode="auto">
            <a:xfrm>
              <a:off x="6276947" y="3429000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5" name="AutoShape 23"/>
            <p:cNvSpPr>
              <a:spLocks noChangeArrowheads="1"/>
            </p:cNvSpPr>
            <p:nvPr/>
          </p:nvSpPr>
          <p:spPr bwMode="auto">
            <a:xfrm>
              <a:off x="6429347" y="3429000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6" name="AutoShape 23"/>
            <p:cNvSpPr>
              <a:spLocks noChangeArrowheads="1"/>
            </p:cNvSpPr>
            <p:nvPr/>
          </p:nvSpPr>
          <p:spPr bwMode="auto">
            <a:xfrm>
              <a:off x="6124547" y="3429000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7" name="AutoShape 23"/>
            <p:cNvSpPr>
              <a:spLocks noChangeArrowheads="1"/>
            </p:cNvSpPr>
            <p:nvPr/>
          </p:nvSpPr>
          <p:spPr bwMode="auto">
            <a:xfrm>
              <a:off x="6291235" y="2327269"/>
              <a:ext cx="61912" cy="244475"/>
            </a:xfrm>
            <a:prstGeom prst="upDownArrow">
              <a:avLst>
                <a:gd name="adj1" fmla="val 50000"/>
                <a:gd name="adj2" fmla="val 78006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8" name="AutoShape 23"/>
            <p:cNvSpPr>
              <a:spLocks noChangeArrowheads="1"/>
            </p:cNvSpPr>
            <p:nvPr/>
          </p:nvSpPr>
          <p:spPr bwMode="auto">
            <a:xfrm>
              <a:off x="6429347" y="4541847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19" name="AutoShape 23"/>
            <p:cNvSpPr>
              <a:spLocks noChangeArrowheads="1"/>
            </p:cNvSpPr>
            <p:nvPr/>
          </p:nvSpPr>
          <p:spPr bwMode="auto">
            <a:xfrm>
              <a:off x="6138835" y="4541847"/>
              <a:ext cx="61912" cy="244475"/>
            </a:xfrm>
            <a:prstGeom prst="upDownArrow">
              <a:avLst>
                <a:gd name="adj1" fmla="val 50000"/>
                <a:gd name="adj2" fmla="val 78006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20" name="AutoShape 23"/>
            <p:cNvSpPr>
              <a:spLocks noChangeArrowheads="1"/>
            </p:cNvSpPr>
            <p:nvPr/>
          </p:nvSpPr>
          <p:spPr bwMode="auto">
            <a:xfrm>
              <a:off x="6276947" y="4541847"/>
              <a:ext cx="61913" cy="244475"/>
            </a:xfrm>
            <a:prstGeom prst="upDownArrow">
              <a:avLst>
                <a:gd name="adj1" fmla="val 50000"/>
                <a:gd name="adj2" fmla="val 78005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21" name="AutoShape 23"/>
            <p:cNvSpPr>
              <a:spLocks noChangeArrowheads="1"/>
            </p:cNvSpPr>
            <p:nvPr/>
          </p:nvSpPr>
          <p:spPr bwMode="auto">
            <a:xfrm>
              <a:off x="6443635" y="2327269"/>
              <a:ext cx="61912" cy="244475"/>
            </a:xfrm>
            <a:prstGeom prst="upDownArrow">
              <a:avLst>
                <a:gd name="adj1" fmla="val 50000"/>
                <a:gd name="adj2" fmla="val 78006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sp>
          <p:nvSpPr>
            <p:cNvPr id="24622" name="AutoShape 23"/>
            <p:cNvSpPr>
              <a:spLocks noChangeArrowheads="1"/>
            </p:cNvSpPr>
            <p:nvPr/>
          </p:nvSpPr>
          <p:spPr bwMode="auto">
            <a:xfrm>
              <a:off x="6138835" y="2327269"/>
              <a:ext cx="61912" cy="244475"/>
            </a:xfrm>
            <a:prstGeom prst="upDownArrow">
              <a:avLst>
                <a:gd name="adj1" fmla="val 50000"/>
                <a:gd name="adj2" fmla="val 78006"/>
              </a:avLst>
            </a:prstGeom>
            <a:solidFill>
              <a:srgbClr val="003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/>
              <a:endParaRPr lang="de-DE" sz="1200"/>
            </a:p>
          </p:txBody>
        </p:sp>
        <p:cxnSp>
          <p:nvCxnSpPr>
            <p:cNvPr id="24623" name="AutoShape 64"/>
            <p:cNvCxnSpPr>
              <a:cxnSpLocks noChangeShapeType="1"/>
              <a:stCxn id="18" idx="2"/>
              <a:endCxn id="24593" idx="0"/>
            </p:cNvCxnSpPr>
            <p:nvPr/>
          </p:nvCxnSpPr>
          <p:spPr bwMode="auto">
            <a:xfrm rot="16200000" flipH="1">
              <a:off x="4769072" y="1707127"/>
              <a:ext cx="322262" cy="879974"/>
            </a:xfrm>
            <a:prstGeom prst="bentConnector3">
              <a:avLst>
                <a:gd name="adj1" fmla="val 45458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4624" name="AutoShape 64"/>
            <p:cNvCxnSpPr>
              <a:cxnSpLocks noChangeShapeType="1"/>
              <a:stCxn id="18" idx="2"/>
              <a:endCxn id="24592" idx="0"/>
            </p:cNvCxnSpPr>
            <p:nvPr/>
          </p:nvCxnSpPr>
          <p:spPr bwMode="auto">
            <a:xfrm rot="5400000">
              <a:off x="3871103" y="1674844"/>
              <a:ext cx="307975" cy="930252"/>
            </a:xfrm>
            <a:prstGeom prst="bentConnector3">
              <a:avLst>
                <a:gd name="adj1" fmla="val 47625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" name="Textfeld 2"/>
          <p:cNvSpPr txBox="1"/>
          <p:nvPr/>
        </p:nvSpPr>
        <p:spPr>
          <a:xfrm>
            <a:off x="358775" y="1196975"/>
            <a:ext cx="10779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000" dirty="0">
                <a:solidFill>
                  <a:schemeClr val="bg1"/>
                </a:solidFill>
                <a:latin typeface="+mj-lt"/>
              </a:rPr>
              <a:t>Synergie</a:t>
            </a:r>
          </a:p>
        </p:txBody>
      </p:sp>
      <p:grpSp>
        <p:nvGrpSpPr>
          <p:cNvPr id="7" name="Gruppierung 6"/>
          <p:cNvGrpSpPr>
            <a:grpSpLocks/>
          </p:cNvGrpSpPr>
          <p:nvPr/>
        </p:nvGrpSpPr>
        <p:grpSpPr bwMode="auto">
          <a:xfrm>
            <a:off x="304800" y="5337175"/>
            <a:ext cx="8515350" cy="1152525"/>
            <a:chOff x="305633" y="5337175"/>
            <a:chExt cx="8586579" cy="1152525"/>
          </a:xfrm>
        </p:grpSpPr>
        <p:sp>
          <p:nvSpPr>
            <p:cNvPr id="48" name="Rechteck 47"/>
            <p:cNvSpPr/>
            <p:nvPr/>
          </p:nvSpPr>
          <p:spPr>
            <a:xfrm>
              <a:off x="324842" y="5768975"/>
              <a:ext cx="8567370" cy="720725"/>
            </a:xfrm>
            <a:prstGeom prst="rect">
              <a:avLst/>
            </a:prstGeom>
            <a:solidFill>
              <a:srgbClr val="FFB84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6" name="Textfeld 45"/>
            <p:cNvSpPr txBox="1"/>
            <p:nvPr/>
          </p:nvSpPr>
          <p:spPr>
            <a:xfrm>
              <a:off x="305633" y="5768975"/>
              <a:ext cx="8549762" cy="7080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2000" dirty="0">
                  <a:latin typeface="+mj-lt"/>
                </a:rPr>
                <a:t>Autonomie: Geringere Reaktions- und Anpassungsfähigkeit durch Abstimmungs-</a:t>
              </a:r>
              <a:br>
                <a:rPr lang="de-DE" sz="2000" dirty="0">
                  <a:latin typeface="+mj-lt"/>
                </a:rPr>
              </a:br>
              <a:r>
                <a:rPr lang="de-DE" sz="2000" dirty="0">
                  <a:latin typeface="+mj-lt"/>
                </a:rPr>
                <a:t>aufwand, Zielkompromiss, Fehlsteuerung und Entmutigung</a:t>
              </a:r>
            </a:p>
          </p:txBody>
        </p:sp>
        <p:sp>
          <p:nvSpPr>
            <p:cNvPr id="47" name="Gewitterblitz 46"/>
            <p:cNvSpPr/>
            <p:nvPr/>
          </p:nvSpPr>
          <p:spPr>
            <a:xfrm>
              <a:off x="4392423" y="5337175"/>
              <a:ext cx="504245" cy="612775"/>
            </a:xfrm>
            <a:prstGeom prst="lightningBol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52" name="Textfeld 51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3</a:t>
            </a:r>
            <a:endParaRPr lang="de-DE" dirty="0"/>
          </a:p>
        </p:txBody>
      </p:sp>
      <p:pic>
        <p:nvPicPr>
          <p:cNvPr id="51" name="Bild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Amit &amp; </a:t>
            </a:r>
            <a:r>
              <a:rPr lang="de-DE" dirty="0" err="1" smtClean="0"/>
              <a:t>Zott</a:t>
            </a:r>
            <a:r>
              <a:rPr lang="de-DE" dirty="0" smtClean="0"/>
              <a:t> 2012, S. 34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Praxisbeispiel Apple: Innovative Geschäftsmodelle, Synergie und Autonomie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4FE9F1-29DA-9144-B92B-631DF6B3C3FA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245783" y="3258231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10" name="Bild 4" descr="AMIT&amp;ZOTT APPLE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28"/>
          <a:stretch/>
        </p:blipFill>
        <p:spPr bwMode="auto">
          <a:xfrm>
            <a:off x="683568" y="980728"/>
            <a:ext cx="8136904" cy="541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3</a:t>
            </a:r>
            <a:endParaRPr lang="de-DE" dirty="0"/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4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539750" y="1125538"/>
            <a:ext cx="8064500" cy="53641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602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2D598E7-B4CF-B845-8275-06B99F611427}" type="slidenum">
              <a:rPr lang="de-DE" sz="1100">
                <a:latin typeface="Calibri" charset="0"/>
              </a:rPr>
              <a:pPr eaLnBrk="1" hangingPunct="1"/>
              <a:t>15</a:t>
            </a:fld>
            <a:endParaRPr lang="de-DE" sz="1100">
              <a:latin typeface="Calibri" charset="0"/>
            </a:endParaRPr>
          </a:p>
        </p:txBody>
      </p:sp>
      <p:sp>
        <p:nvSpPr>
          <p:cNvPr id="25603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2735746" y="6500813"/>
            <a:ext cx="3600450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 dirty="0">
                <a:latin typeface="Calibri" charset="0"/>
                <a:ea typeface="ＭＳ Ｐゴシック" charset="0"/>
                <a:cs typeface="ＭＳ Ｐゴシック" charset="0"/>
              </a:rPr>
              <a:t>Quelle: </a:t>
            </a:r>
            <a:r>
              <a:rPr lang="de-DE" dirty="0" err="1">
                <a:latin typeface="Calibri" charset="0"/>
                <a:ea typeface="ＭＳ Ｐゴシック" charset="0"/>
                <a:cs typeface="ＭＳ Ｐゴシック" charset="0"/>
              </a:rPr>
              <a:t>Heuskel</a:t>
            </a:r>
            <a:r>
              <a:rPr lang="de-DE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1999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In der Praxis sind unterschiedliche Wertarchitekturen erfolgreich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5332413" y="3857625"/>
            <a:ext cx="2552700" cy="24145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25400" dir="2700000" algn="ctr" rotWithShape="0">
              <a:srgbClr val="003496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de-DE" sz="1200" b="1">
              <a:latin typeface="Arial" pitchFamily="-60" charset="0"/>
              <a:ea typeface="ＭＳ Ｐゴシック" pitchFamily="-60" charset="-128"/>
              <a:cs typeface="ＭＳ Ｐゴシック" pitchFamily="-60" charset="-128"/>
            </a:endParaRPr>
          </a:p>
        </p:txBody>
      </p:sp>
      <p:grpSp>
        <p:nvGrpSpPr>
          <p:cNvPr id="25606" name="Gruppierung 7"/>
          <p:cNvGrpSpPr>
            <a:grpSpLocks/>
          </p:cNvGrpSpPr>
          <p:nvPr/>
        </p:nvGrpSpPr>
        <p:grpSpPr bwMode="auto">
          <a:xfrm>
            <a:off x="5330825" y="1304925"/>
            <a:ext cx="2554288" cy="4862513"/>
            <a:chOff x="5331328" y="1304925"/>
            <a:chExt cx="2553040" cy="486236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331328" y="1304925"/>
              <a:ext cx="2553040" cy="241451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de-DE" sz="1200" b="1">
                <a:latin typeface="Arial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5632" name="Rectangle 7"/>
            <p:cNvSpPr>
              <a:spLocks noChangeAspect="1" noChangeArrowheads="1"/>
            </p:cNvSpPr>
            <p:nvPr/>
          </p:nvSpPr>
          <p:spPr bwMode="auto">
            <a:xfrm>
              <a:off x="5525885" y="2759467"/>
              <a:ext cx="1998762" cy="311893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33" name="Line 8"/>
            <p:cNvSpPr>
              <a:spLocks noChangeAspect="1" noChangeShapeType="1"/>
            </p:cNvSpPr>
            <p:nvPr/>
          </p:nvSpPr>
          <p:spPr bwMode="auto">
            <a:xfrm>
              <a:off x="7040353" y="1951707"/>
              <a:ext cx="0" cy="16787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34" name="Line 9"/>
            <p:cNvSpPr>
              <a:spLocks noChangeAspect="1" noChangeShapeType="1"/>
            </p:cNvSpPr>
            <p:nvPr/>
          </p:nvSpPr>
          <p:spPr bwMode="auto">
            <a:xfrm>
              <a:off x="6556059" y="1951707"/>
              <a:ext cx="0" cy="16787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35" name="Line 10"/>
            <p:cNvSpPr>
              <a:spLocks noChangeAspect="1" noChangeShapeType="1"/>
            </p:cNvSpPr>
            <p:nvPr/>
          </p:nvSpPr>
          <p:spPr bwMode="auto">
            <a:xfrm>
              <a:off x="6010179" y="1951707"/>
              <a:ext cx="0" cy="16787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36" name="AutoShape 11"/>
            <p:cNvSpPr>
              <a:spLocks noChangeAspect="1" noChangeArrowheads="1"/>
            </p:cNvSpPr>
            <p:nvPr/>
          </p:nvSpPr>
          <p:spPr bwMode="auto">
            <a:xfrm rot="16200000" flipH="1">
              <a:off x="5859131" y="2044203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37" name="AutoShape 12"/>
            <p:cNvSpPr>
              <a:spLocks noChangeAspect="1" noChangeArrowheads="1"/>
            </p:cNvSpPr>
            <p:nvPr/>
          </p:nvSpPr>
          <p:spPr bwMode="auto">
            <a:xfrm rot="16200000" flipH="1">
              <a:off x="5860549" y="2416462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38" name="AutoShape 13"/>
            <p:cNvSpPr>
              <a:spLocks noChangeAspect="1" noChangeArrowheads="1"/>
            </p:cNvSpPr>
            <p:nvPr/>
          </p:nvSpPr>
          <p:spPr bwMode="auto">
            <a:xfrm rot="16200000" flipH="1">
              <a:off x="5859131" y="2790159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39" name="AutoShape 14"/>
            <p:cNvSpPr>
              <a:spLocks noChangeAspect="1" noChangeArrowheads="1"/>
            </p:cNvSpPr>
            <p:nvPr/>
          </p:nvSpPr>
          <p:spPr bwMode="auto">
            <a:xfrm rot="16200000" flipH="1">
              <a:off x="5860549" y="3162418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0" name="AutoShape 15"/>
            <p:cNvSpPr>
              <a:spLocks noChangeAspect="1" noChangeArrowheads="1"/>
            </p:cNvSpPr>
            <p:nvPr/>
          </p:nvSpPr>
          <p:spPr bwMode="auto">
            <a:xfrm rot="16200000" flipH="1">
              <a:off x="6403612" y="2044203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1" name="AutoShape 16"/>
            <p:cNvSpPr>
              <a:spLocks noChangeAspect="1" noChangeArrowheads="1"/>
            </p:cNvSpPr>
            <p:nvPr/>
          </p:nvSpPr>
          <p:spPr bwMode="auto">
            <a:xfrm rot="16200000" flipH="1">
              <a:off x="6405031" y="2416462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2" name="AutoShape 17"/>
            <p:cNvSpPr>
              <a:spLocks noChangeAspect="1" noChangeArrowheads="1"/>
            </p:cNvSpPr>
            <p:nvPr/>
          </p:nvSpPr>
          <p:spPr bwMode="auto">
            <a:xfrm rot="16200000" flipH="1">
              <a:off x="6403612" y="2790159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3" name="AutoShape 18"/>
            <p:cNvSpPr>
              <a:spLocks noChangeAspect="1" noChangeArrowheads="1"/>
            </p:cNvSpPr>
            <p:nvPr/>
          </p:nvSpPr>
          <p:spPr bwMode="auto">
            <a:xfrm rot="16200000" flipH="1">
              <a:off x="6405031" y="3162418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4" name="AutoShape 19"/>
            <p:cNvSpPr>
              <a:spLocks noChangeAspect="1" noChangeArrowheads="1"/>
            </p:cNvSpPr>
            <p:nvPr/>
          </p:nvSpPr>
          <p:spPr bwMode="auto">
            <a:xfrm rot="16200000" flipH="1">
              <a:off x="6887906" y="2044203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5" name="AutoShape 20"/>
            <p:cNvSpPr>
              <a:spLocks noChangeAspect="1" noChangeArrowheads="1"/>
            </p:cNvSpPr>
            <p:nvPr/>
          </p:nvSpPr>
          <p:spPr bwMode="auto">
            <a:xfrm rot="16200000" flipH="1">
              <a:off x="6889324" y="2416462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6" name="AutoShape 21"/>
            <p:cNvSpPr>
              <a:spLocks noChangeAspect="1" noChangeArrowheads="1"/>
            </p:cNvSpPr>
            <p:nvPr/>
          </p:nvSpPr>
          <p:spPr bwMode="auto">
            <a:xfrm rot="16200000" flipH="1">
              <a:off x="6887906" y="2790159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7" name="AutoShape 22"/>
            <p:cNvSpPr>
              <a:spLocks noChangeAspect="1" noChangeArrowheads="1"/>
            </p:cNvSpPr>
            <p:nvPr/>
          </p:nvSpPr>
          <p:spPr bwMode="auto">
            <a:xfrm rot="16200000" flipH="1">
              <a:off x="6889324" y="3162418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8" name="AutoShape 23"/>
            <p:cNvSpPr>
              <a:spLocks noChangeAspect="1" noChangeArrowheads="1"/>
            </p:cNvSpPr>
            <p:nvPr/>
          </p:nvSpPr>
          <p:spPr bwMode="auto">
            <a:xfrm>
              <a:off x="5465698" y="2800664"/>
              <a:ext cx="2361283" cy="185410"/>
            </a:xfrm>
            <a:prstGeom prst="rightArrow">
              <a:avLst>
                <a:gd name="adj1" fmla="val 66667"/>
                <a:gd name="adj2" fmla="val 220748"/>
              </a:avLst>
            </a:prstGeom>
            <a:solidFill>
              <a:srgbClr val="FFB84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49" name="Text Box 24"/>
            <p:cNvSpPr txBox="1">
              <a:spLocks noChangeArrowheads="1"/>
            </p:cNvSpPr>
            <p:nvPr/>
          </p:nvSpPr>
          <p:spPr bwMode="auto">
            <a:xfrm>
              <a:off x="5331328" y="1373915"/>
              <a:ext cx="25530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de-DE" sz="1800">
                  <a:latin typeface="Calibri" charset="0"/>
                </a:rPr>
                <a:t>Schichtenspezialist</a:t>
              </a:r>
              <a:endParaRPr lang="en-GB" sz="1800">
                <a:latin typeface="Calibri" charset="0"/>
              </a:endParaRPr>
            </a:p>
          </p:txBody>
        </p:sp>
        <p:sp>
          <p:nvSpPr>
            <p:cNvPr id="25650" name="Rectangle 28"/>
            <p:cNvSpPr>
              <a:spLocks noChangeAspect="1" noChangeArrowheads="1"/>
            </p:cNvSpPr>
            <p:nvPr/>
          </p:nvSpPr>
          <p:spPr bwMode="auto">
            <a:xfrm>
              <a:off x="7118736" y="4202510"/>
              <a:ext cx="484294" cy="196478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51" name="Rectangle 29"/>
            <p:cNvSpPr>
              <a:spLocks noChangeAspect="1" noChangeArrowheads="1"/>
            </p:cNvSpPr>
            <p:nvPr/>
          </p:nvSpPr>
          <p:spPr bwMode="auto">
            <a:xfrm>
              <a:off x="6393694" y="4202510"/>
              <a:ext cx="482894" cy="196478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52" name="Rectangle 30"/>
            <p:cNvSpPr>
              <a:spLocks noChangeAspect="1" noChangeArrowheads="1"/>
            </p:cNvSpPr>
            <p:nvPr/>
          </p:nvSpPr>
          <p:spPr bwMode="auto">
            <a:xfrm>
              <a:off x="5667254" y="4202510"/>
              <a:ext cx="484294" cy="196478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53" name="Line 31"/>
            <p:cNvSpPr>
              <a:spLocks noChangeAspect="1" noChangeShapeType="1"/>
            </p:cNvSpPr>
            <p:nvPr/>
          </p:nvSpPr>
          <p:spPr bwMode="auto">
            <a:xfrm>
              <a:off x="5909401" y="4364924"/>
              <a:ext cx="0" cy="16787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54" name="AutoShape 32"/>
            <p:cNvSpPr>
              <a:spLocks noChangeAspect="1" noChangeArrowheads="1"/>
            </p:cNvSpPr>
            <p:nvPr/>
          </p:nvSpPr>
          <p:spPr bwMode="auto">
            <a:xfrm rot="16200000" flipH="1">
              <a:off x="5759772" y="4456002"/>
              <a:ext cx="310455" cy="253344"/>
            </a:xfrm>
            <a:prstGeom prst="chevron">
              <a:avLst>
                <a:gd name="adj" fmla="val 29836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55" name="AutoShape 33"/>
            <p:cNvSpPr>
              <a:spLocks noChangeAspect="1" noChangeArrowheads="1"/>
            </p:cNvSpPr>
            <p:nvPr/>
          </p:nvSpPr>
          <p:spPr bwMode="auto">
            <a:xfrm rot="16200000" flipH="1">
              <a:off x="5759772" y="5512413"/>
              <a:ext cx="310455" cy="253344"/>
            </a:xfrm>
            <a:prstGeom prst="chevron">
              <a:avLst>
                <a:gd name="adj" fmla="val 29836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56" name="AutoShape 34"/>
            <p:cNvSpPr>
              <a:spLocks noChangeAspect="1" noChangeArrowheads="1"/>
            </p:cNvSpPr>
            <p:nvPr/>
          </p:nvSpPr>
          <p:spPr bwMode="auto">
            <a:xfrm rot="16200000" flipH="1">
              <a:off x="5759772" y="4828261"/>
              <a:ext cx="310455" cy="253344"/>
            </a:xfrm>
            <a:prstGeom prst="chevron">
              <a:avLst>
                <a:gd name="adj" fmla="val 29836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57" name="Line 35"/>
            <p:cNvSpPr>
              <a:spLocks noChangeAspect="1" noChangeShapeType="1"/>
            </p:cNvSpPr>
            <p:nvPr/>
          </p:nvSpPr>
          <p:spPr bwMode="auto">
            <a:xfrm>
              <a:off x="7360883" y="4364924"/>
              <a:ext cx="0" cy="16787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58" name="Line 36"/>
            <p:cNvSpPr>
              <a:spLocks noChangeAspect="1" noChangeShapeType="1"/>
            </p:cNvSpPr>
            <p:nvPr/>
          </p:nvSpPr>
          <p:spPr bwMode="auto">
            <a:xfrm>
              <a:off x="6635842" y="4364924"/>
              <a:ext cx="0" cy="16787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59" name="AutoShape 37"/>
            <p:cNvSpPr>
              <a:spLocks noChangeAspect="1" noChangeArrowheads="1"/>
            </p:cNvSpPr>
            <p:nvPr/>
          </p:nvSpPr>
          <p:spPr bwMode="auto">
            <a:xfrm rot="16200000" flipH="1">
              <a:off x="7211254" y="5513832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60" name="AutoShape 38"/>
            <p:cNvSpPr>
              <a:spLocks noChangeAspect="1" noChangeArrowheads="1"/>
            </p:cNvSpPr>
            <p:nvPr/>
          </p:nvSpPr>
          <p:spPr bwMode="auto">
            <a:xfrm rot="16200000" flipH="1">
              <a:off x="7211254" y="4829680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61" name="AutoShape 39"/>
            <p:cNvSpPr>
              <a:spLocks noChangeAspect="1" noChangeArrowheads="1"/>
            </p:cNvSpPr>
            <p:nvPr/>
          </p:nvSpPr>
          <p:spPr bwMode="auto">
            <a:xfrm rot="16200000" flipH="1">
              <a:off x="7211254" y="4457421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62" name="AutoShape 40"/>
            <p:cNvSpPr>
              <a:spLocks noChangeAspect="1" noChangeArrowheads="1"/>
            </p:cNvSpPr>
            <p:nvPr/>
          </p:nvSpPr>
          <p:spPr bwMode="auto">
            <a:xfrm rot="16200000" flipH="1">
              <a:off x="6484813" y="5513832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63" name="AutoShape 41"/>
            <p:cNvSpPr>
              <a:spLocks noChangeAspect="1" noChangeArrowheads="1"/>
            </p:cNvSpPr>
            <p:nvPr/>
          </p:nvSpPr>
          <p:spPr bwMode="auto">
            <a:xfrm rot="16200000" flipH="1">
              <a:off x="6484813" y="4829680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64" name="AutoShape 42"/>
            <p:cNvSpPr>
              <a:spLocks noChangeAspect="1" noChangeArrowheads="1"/>
            </p:cNvSpPr>
            <p:nvPr/>
          </p:nvSpPr>
          <p:spPr bwMode="auto">
            <a:xfrm rot="16200000" flipH="1">
              <a:off x="6484813" y="4457421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41" name="AutoShape 43"/>
            <p:cNvSpPr>
              <a:spLocks noChangeAspect="1" noChangeArrowheads="1"/>
            </p:cNvSpPr>
            <p:nvPr/>
          </p:nvSpPr>
          <p:spPr bwMode="auto">
            <a:xfrm>
              <a:off x="5666127" y="5049724"/>
              <a:ext cx="1937390" cy="558783"/>
            </a:xfrm>
            <a:custGeom>
              <a:avLst/>
              <a:gdLst>
                <a:gd name="T0" fmla="*/ 768 w 1536"/>
                <a:gd name="T1" fmla="*/ 0 h 432"/>
                <a:gd name="T2" fmla="*/ 0 w 1536"/>
                <a:gd name="T3" fmla="*/ 165 h 432"/>
                <a:gd name="T4" fmla="*/ 293 w 1536"/>
                <a:gd name="T5" fmla="*/ 432 h 432"/>
                <a:gd name="T6" fmla="*/ 1243 w 1536"/>
                <a:gd name="T7" fmla="*/ 432 h 432"/>
                <a:gd name="T8" fmla="*/ 1536 w 1536"/>
                <a:gd name="T9" fmla="*/ 165 h 432"/>
                <a:gd name="T10" fmla="*/ 3 60000 65536"/>
                <a:gd name="T11" fmla="*/ 2 60000 65536"/>
                <a:gd name="T12" fmla="*/ 1 60000 65536"/>
                <a:gd name="T13" fmla="*/ 1 60000 65536"/>
                <a:gd name="T14" fmla="*/ 0 60000 65536"/>
                <a:gd name="T15" fmla="*/ 475 w 1536"/>
                <a:gd name="T16" fmla="*/ 165 h 432"/>
                <a:gd name="T17" fmla="*/ 1061 w 1536"/>
                <a:gd name="T18" fmla="*/ 330 h 4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6" h="432">
                  <a:moveTo>
                    <a:pt x="0" y="165"/>
                  </a:moveTo>
                  <a:lnTo>
                    <a:pt x="587" y="165"/>
                  </a:lnTo>
                  <a:lnTo>
                    <a:pt x="768" y="0"/>
                  </a:lnTo>
                  <a:lnTo>
                    <a:pt x="949" y="165"/>
                  </a:lnTo>
                  <a:lnTo>
                    <a:pt x="1536" y="165"/>
                  </a:lnTo>
                  <a:lnTo>
                    <a:pt x="1061" y="267"/>
                  </a:lnTo>
                  <a:lnTo>
                    <a:pt x="1243" y="432"/>
                  </a:lnTo>
                  <a:lnTo>
                    <a:pt x="768" y="330"/>
                  </a:lnTo>
                  <a:lnTo>
                    <a:pt x="293" y="432"/>
                  </a:lnTo>
                  <a:lnTo>
                    <a:pt x="475" y="267"/>
                  </a:lnTo>
                  <a:close/>
                </a:path>
              </a:pathLst>
            </a:custGeom>
            <a:solidFill>
              <a:srgbClr val="FFB84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de-DE" sz="1200" b="1">
                <a:ea typeface="+mn-ea"/>
                <a:cs typeface="+mn-cs"/>
              </a:endParaRPr>
            </a:p>
          </p:txBody>
        </p:sp>
        <p:sp>
          <p:nvSpPr>
            <p:cNvPr id="25666" name="Text Box 44"/>
            <p:cNvSpPr txBox="1">
              <a:spLocks noChangeArrowheads="1"/>
            </p:cNvSpPr>
            <p:nvPr/>
          </p:nvSpPr>
          <p:spPr bwMode="auto">
            <a:xfrm>
              <a:off x="5331328" y="3861048"/>
              <a:ext cx="25530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de-DE" sz="1800">
                  <a:latin typeface="Calibri" charset="0"/>
                </a:rPr>
                <a:t>Marktmacher</a:t>
              </a:r>
              <a:endParaRPr lang="en-GB" sz="1800">
                <a:latin typeface="Calibri" charset="0"/>
              </a:endParaRPr>
            </a:p>
          </p:txBody>
        </p:sp>
      </p:grpSp>
      <p:grpSp>
        <p:nvGrpSpPr>
          <p:cNvPr id="25607" name="Gruppierung 6"/>
          <p:cNvGrpSpPr>
            <a:grpSpLocks/>
          </p:cNvGrpSpPr>
          <p:nvPr/>
        </p:nvGrpSpPr>
        <p:grpSpPr bwMode="auto">
          <a:xfrm>
            <a:off x="2630488" y="1304925"/>
            <a:ext cx="2554287" cy="4967288"/>
            <a:chOff x="2240805" y="1304925"/>
            <a:chExt cx="2553040" cy="4967288"/>
          </a:xfrm>
        </p:grpSpPr>
        <p:sp>
          <p:nvSpPr>
            <p:cNvPr id="43" name="Rectangle 46"/>
            <p:cNvSpPr>
              <a:spLocks noChangeArrowheads="1"/>
            </p:cNvSpPr>
            <p:nvPr/>
          </p:nvSpPr>
          <p:spPr bwMode="auto">
            <a:xfrm>
              <a:off x="2240805" y="3857625"/>
              <a:ext cx="2553040" cy="24145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de-DE" sz="1200" b="1">
                <a:latin typeface="Arial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5613" name="Line 48"/>
            <p:cNvSpPr>
              <a:spLocks noChangeAspect="1" noChangeShapeType="1"/>
            </p:cNvSpPr>
            <p:nvPr/>
          </p:nvSpPr>
          <p:spPr bwMode="auto">
            <a:xfrm>
              <a:off x="3034432" y="4409480"/>
              <a:ext cx="0" cy="1680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14" name="AutoShape 49"/>
            <p:cNvSpPr>
              <a:spLocks noChangeAspect="1" noChangeArrowheads="1"/>
            </p:cNvSpPr>
            <p:nvPr/>
          </p:nvSpPr>
          <p:spPr bwMode="auto">
            <a:xfrm rot="16200000" flipH="1">
              <a:off x="3793203" y="5247931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15" name="AutoShape 50"/>
            <p:cNvSpPr>
              <a:spLocks noChangeAspect="1" noChangeArrowheads="1"/>
            </p:cNvSpPr>
            <p:nvPr/>
          </p:nvSpPr>
          <p:spPr bwMode="auto">
            <a:xfrm rot="16200000" flipH="1">
              <a:off x="3791785" y="4875672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16" name="AutoShape 51"/>
            <p:cNvSpPr>
              <a:spLocks noChangeAspect="1" noChangeArrowheads="1"/>
            </p:cNvSpPr>
            <p:nvPr/>
          </p:nvSpPr>
          <p:spPr bwMode="auto">
            <a:xfrm rot="16200000" flipH="1">
              <a:off x="2883402" y="5621628"/>
              <a:ext cx="310455" cy="251945"/>
            </a:xfrm>
            <a:prstGeom prst="chevron">
              <a:avLst>
                <a:gd name="adj" fmla="val 30001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17" name="AutoShape 52"/>
            <p:cNvSpPr>
              <a:spLocks noChangeAspect="1" noChangeArrowheads="1"/>
            </p:cNvSpPr>
            <p:nvPr/>
          </p:nvSpPr>
          <p:spPr bwMode="auto">
            <a:xfrm rot="16200000" flipH="1">
              <a:off x="2881984" y="4501977"/>
              <a:ext cx="311893" cy="251945"/>
            </a:xfrm>
            <a:prstGeom prst="chevron">
              <a:avLst>
                <a:gd name="adj" fmla="val 30140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18" name="Rectangle 53"/>
            <p:cNvSpPr>
              <a:spLocks noChangeAspect="1" noChangeArrowheads="1"/>
            </p:cNvSpPr>
            <p:nvPr/>
          </p:nvSpPr>
          <p:spPr bwMode="auto">
            <a:xfrm>
              <a:off x="3034432" y="4970025"/>
              <a:ext cx="848214" cy="61804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19" name="Rectangle 54"/>
            <p:cNvSpPr>
              <a:spLocks noChangeAspect="1" noChangeArrowheads="1"/>
            </p:cNvSpPr>
            <p:nvPr/>
          </p:nvSpPr>
          <p:spPr bwMode="auto">
            <a:xfrm>
              <a:off x="3034432" y="5342284"/>
              <a:ext cx="848214" cy="63241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20" name="Text Box 55"/>
            <p:cNvSpPr txBox="1">
              <a:spLocks noChangeArrowheads="1"/>
            </p:cNvSpPr>
            <p:nvPr/>
          </p:nvSpPr>
          <p:spPr bwMode="auto">
            <a:xfrm>
              <a:off x="2240805" y="3861048"/>
              <a:ext cx="25530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de-DE" sz="1800">
                  <a:latin typeface="Calibri" charset="0"/>
                </a:rPr>
                <a:t>Orchestrierer</a:t>
              </a:r>
              <a:endParaRPr lang="en-GB" sz="1800">
                <a:latin typeface="Calibri" charset="0"/>
              </a:endParaRPr>
            </a:p>
          </p:txBody>
        </p:sp>
        <p:sp>
          <p:nvSpPr>
            <p:cNvPr id="52" name="Rectangle 57"/>
            <p:cNvSpPr>
              <a:spLocks noChangeArrowheads="1"/>
            </p:cNvSpPr>
            <p:nvPr/>
          </p:nvSpPr>
          <p:spPr bwMode="auto">
            <a:xfrm>
              <a:off x="2240805" y="1304925"/>
              <a:ext cx="2553040" cy="24145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de-DE" sz="1200" b="1">
                <a:latin typeface="Arial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5622" name="Line 58"/>
            <p:cNvSpPr>
              <a:spLocks noChangeAspect="1" noChangeShapeType="1"/>
            </p:cNvSpPr>
            <p:nvPr/>
          </p:nvSpPr>
          <p:spPr bwMode="auto">
            <a:xfrm>
              <a:off x="3503328" y="1951707"/>
              <a:ext cx="0" cy="16701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623" name="AutoShape 59"/>
            <p:cNvSpPr>
              <a:spLocks noChangeAspect="1" noChangeArrowheads="1"/>
            </p:cNvSpPr>
            <p:nvPr/>
          </p:nvSpPr>
          <p:spPr bwMode="auto">
            <a:xfrm rot="16200000" flipH="1">
              <a:off x="3353718" y="3156650"/>
              <a:ext cx="309018" cy="250545"/>
            </a:xfrm>
            <a:prstGeom prst="chevron">
              <a:avLst>
                <a:gd name="adj" fmla="val 30029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24" name="AutoShape 60"/>
            <p:cNvSpPr>
              <a:spLocks noChangeAspect="1" noChangeArrowheads="1"/>
            </p:cNvSpPr>
            <p:nvPr/>
          </p:nvSpPr>
          <p:spPr bwMode="auto">
            <a:xfrm rot="16200000" flipH="1">
              <a:off x="3353700" y="2784391"/>
              <a:ext cx="310455" cy="250545"/>
            </a:xfrm>
            <a:prstGeom prst="chevron">
              <a:avLst>
                <a:gd name="adj" fmla="val 30169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25" name="AutoShape 61"/>
            <p:cNvSpPr>
              <a:spLocks noChangeAspect="1" noChangeArrowheads="1"/>
            </p:cNvSpPr>
            <p:nvPr/>
          </p:nvSpPr>
          <p:spPr bwMode="auto">
            <a:xfrm rot="16200000" flipH="1">
              <a:off x="3353718" y="2413569"/>
              <a:ext cx="309018" cy="250545"/>
            </a:xfrm>
            <a:prstGeom prst="chevron">
              <a:avLst>
                <a:gd name="adj" fmla="val 30029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26" name="AutoShape 62"/>
            <p:cNvSpPr>
              <a:spLocks noChangeAspect="1" noChangeArrowheads="1"/>
            </p:cNvSpPr>
            <p:nvPr/>
          </p:nvSpPr>
          <p:spPr bwMode="auto">
            <a:xfrm rot="16200000" flipH="1">
              <a:off x="3353718" y="2042747"/>
              <a:ext cx="309018" cy="250545"/>
            </a:xfrm>
            <a:prstGeom prst="chevron">
              <a:avLst>
                <a:gd name="adj" fmla="val 30029"/>
              </a:avLst>
            </a:prstGeom>
            <a:solidFill>
              <a:srgbClr val="7F9CC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27" name="Rectangle 63"/>
            <p:cNvSpPr>
              <a:spLocks noChangeAspect="1" noChangeArrowheads="1"/>
            </p:cNvSpPr>
            <p:nvPr/>
          </p:nvSpPr>
          <p:spPr bwMode="auto">
            <a:xfrm>
              <a:off x="3443142" y="2213294"/>
              <a:ext cx="120373" cy="247214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28" name="Rectangle 64"/>
            <p:cNvSpPr>
              <a:spLocks noChangeAspect="1" noChangeArrowheads="1"/>
            </p:cNvSpPr>
            <p:nvPr/>
          </p:nvSpPr>
          <p:spPr bwMode="auto">
            <a:xfrm>
              <a:off x="3443142" y="2585554"/>
              <a:ext cx="120373" cy="248652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29" name="Rectangle 65"/>
            <p:cNvSpPr>
              <a:spLocks noChangeAspect="1" noChangeArrowheads="1"/>
            </p:cNvSpPr>
            <p:nvPr/>
          </p:nvSpPr>
          <p:spPr bwMode="auto">
            <a:xfrm>
              <a:off x="3443142" y="3003806"/>
              <a:ext cx="120373" cy="247214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DE" sz="1200" b="1"/>
            </a:p>
          </p:txBody>
        </p:sp>
        <p:sp>
          <p:nvSpPr>
            <p:cNvPr id="25630" name="Text Box 66"/>
            <p:cNvSpPr txBox="1">
              <a:spLocks noChangeArrowheads="1"/>
            </p:cNvSpPr>
            <p:nvPr/>
          </p:nvSpPr>
          <p:spPr bwMode="auto">
            <a:xfrm>
              <a:off x="2240805" y="1373915"/>
              <a:ext cx="25530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de-DE" sz="1800">
                  <a:latin typeface="Calibri" charset="0"/>
                </a:rPr>
                <a:t>Integrator</a:t>
              </a:r>
              <a:endParaRPr lang="en-GB" sz="1800">
                <a:latin typeface="Calibri" charset="0"/>
              </a:endParaRPr>
            </a:p>
          </p:txBody>
        </p:sp>
      </p:grpSp>
      <p:grpSp>
        <p:nvGrpSpPr>
          <p:cNvPr id="5" name="Gruppierung 4"/>
          <p:cNvGrpSpPr>
            <a:grpSpLocks/>
          </p:cNvGrpSpPr>
          <p:nvPr/>
        </p:nvGrpSpPr>
        <p:grpSpPr bwMode="auto">
          <a:xfrm>
            <a:off x="879475" y="2205038"/>
            <a:ext cx="1423988" cy="3068637"/>
            <a:chOff x="736070" y="2199897"/>
            <a:chExt cx="1423662" cy="3069373"/>
          </a:xfrm>
        </p:grpSpPr>
        <p:sp>
          <p:nvSpPr>
            <p:cNvPr id="2" name="Pfeil nach oben und unten 1"/>
            <p:cNvSpPr/>
            <p:nvPr/>
          </p:nvSpPr>
          <p:spPr>
            <a:xfrm>
              <a:off x="1188404" y="2600043"/>
              <a:ext cx="431701" cy="2269081"/>
            </a:xfrm>
            <a:prstGeom prst="upDownArrow">
              <a:avLst/>
            </a:prstGeom>
            <a:solidFill>
              <a:srgbClr val="FFB84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 anchorCtr="1"/>
            <a:lstStyle/>
            <a:p>
              <a:pPr algn="ctr">
                <a:defRPr/>
              </a:pPr>
              <a:endParaRPr lang="de-DE" dirty="0"/>
            </a:p>
          </p:txBody>
        </p:sp>
        <p:sp>
          <p:nvSpPr>
            <p:cNvPr id="25610" name="Textfeld 2"/>
            <p:cNvSpPr txBox="1">
              <a:spLocks noChangeArrowheads="1"/>
            </p:cNvSpPr>
            <p:nvPr/>
          </p:nvSpPr>
          <p:spPr bwMode="auto">
            <a:xfrm>
              <a:off x="818779" y="2199897"/>
              <a:ext cx="11969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2000">
                  <a:solidFill>
                    <a:schemeClr val="bg1"/>
                  </a:solidFill>
                </a:rPr>
                <a:t>Synergie</a:t>
              </a:r>
            </a:p>
          </p:txBody>
        </p:sp>
        <p:sp>
          <p:nvSpPr>
            <p:cNvPr id="25611" name="Textfeld 63"/>
            <p:cNvSpPr txBox="1">
              <a:spLocks noChangeArrowheads="1"/>
            </p:cNvSpPr>
            <p:nvPr/>
          </p:nvSpPr>
          <p:spPr bwMode="auto">
            <a:xfrm>
              <a:off x="736070" y="4869160"/>
              <a:ext cx="14236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2000">
                  <a:solidFill>
                    <a:schemeClr val="bg1"/>
                  </a:solidFill>
                </a:rPr>
                <a:t>Autonomie</a:t>
              </a:r>
            </a:p>
          </p:txBody>
        </p:sp>
      </p:grpSp>
      <p:sp>
        <p:nvSpPr>
          <p:cNvPr id="69" name="Textfeld 68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3</a:t>
            </a:r>
            <a:endParaRPr lang="de-DE" dirty="0"/>
          </a:p>
        </p:txBody>
      </p:sp>
      <p:pic>
        <p:nvPicPr>
          <p:cNvPr id="70" name="Bild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755650" y="1268413"/>
            <a:ext cx="7561263" cy="50403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650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2427390-FAFE-D044-BC9E-B7B5F2C7062E}" type="slidenum">
              <a:rPr lang="de-DE" sz="1100">
                <a:latin typeface="Calibri" charset="0"/>
              </a:rPr>
              <a:pPr eaLnBrk="1" hangingPunct="1"/>
              <a:t>16</a:t>
            </a:fld>
            <a:endParaRPr lang="de-DE" sz="1100">
              <a:latin typeface="Calibri" charset="0"/>
            </a:endParaRPr>
          </a:p>
        </p:txBody>
      </p:sp>
      <p:sp>
        <p:nvSpPr>
          <p:cNvPr id="27651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2643188" y="6500813"/>
            <a:ext cx="3643312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Quelle: nach Bartlett &amp; Goshal 1998, S. 309 passim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effectLst>
                  <a:outerShdw blurRad="38100" dist="38100" dir="2700000" algn="tl" rotWithShape="0">
                    <a:srgbClr val="DDDDDD"/>
                  </a:outerShdw>
                </a:effectLst>
              </a:rPr>
              <a:t>Viertens</a:t>
            </a: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: Die </a:t>
            </a:r>
            <a:r>
              <a:rPr lang="de-DE" dirty="0">
                <a:latin typeface="Calibri" charset="0"/>
                <a:ea typeface="ＭＳ Ｐゴシック" charset="0"/>
                <a:cs typeface="ＭＳ Ｐゴシック" charset="0"/>
              </a:rPr>
              <a:t>globale und lokale Perspektive</a:t>
            </a:r>
            <a:br>
              <a:rPr lang="de-DE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in einer transnationale Strategie verbinden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3" name="Rechteck 5"/>
          <p:cNvSpPr>
            <a:spLocks noChangeArrowheads="1"/>
          </p:cNvSpPr>
          <p:nvPr/>
        </p:nvSpPr>
        <p:spPr bwMode="auto">
          <a:xfrm>
            <a:off x="1949450" y="1500188"/>
            <a:ext cx="5867400" cy="4160837"/>
          </a:xfrm>
          <a:prstGeom prst="rect">
            <a:avLst/>
          </a:prstGeom>
          <a:solidFill>
            <a:srgbClr val="E5EBF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/>
            <a:endParaRPr lang="de-DE" sz="1200" b="1">
              <a:latin typeface="Calibri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2114550" y="1701800"/>
            <a:ext cx="2654300" cy="173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25400" dir="2700000" algn="ctr" rotWithShape="0">
              <a:srgbClr val="003496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de-DE" sz="1200" b="1">
              <a:latin typeface="Calibri" pitchFamily="-60" charset="0"/>
              <a:ea typeface="ＭＳ Ｐゴシック" pitchFamily="-60" charset="-128"/>
              <a:cs typeface="ＭＳ Ｐゴシック" pitchFamily="-60" charset="-128"/>
            </a:endParaRPr>
          </a:p>
        </p:txBody>
      </p:sp>
      <p:sp>
        <p:nvSpPr>
          <p:cNvPr id="27655" name="Rectangle 97"/>
          <p:cNvSpPr>
            <a:spLocks noChangeArrowheads="1"/>
          </p:cNvSpPr>
          <p:nvPr/>
        </p:nvSpPr>
        <p:spPr bwMode="auto">
          <a:xfrm>
            <a:off x="2432050" y="2362200"/>
            <a:ext cx="1952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lang="de-DE" sz="1600" b="1">
                <a:solidFill>
                  <a:srgbClr val="003496"/>
                </a:solidFill>
                <a:latin typeface="Calibri" charset="0"/>
              </a:rPr>
              <a:t>Multilokale Strategie</a:t>
            </a:r>
          </a:p>
        </p:txBody>
      </p:sp>
      <p:sp>
        <p:nvSpPr>
          <p:cNvPr id="27656" name="Rectangle 98"/>
          <p:cNvSpPr>
            <a:spLocks noChangeArrowheads="1"/>
          </p:cNvSpPr>
          <p:nvPr/>
        </p:nvSpPr>
        <p:spPr bwMode="auto">
          <a:xfrm>
            <a:off x="2074863" y="1651000"/>
            <a:ext cx="26797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lang="de-DE" sz="1400">
                <a:latin typeface="Calibri" charset="0"/>
              </a:rPr>
              <a:t>Ziel: lokale Differenzierungsvorteile</a:t>
            </a:r>
          </a:p>
        </p:txBody>
      </p:sp>
      <p:sp>
        <p:nvSpPr>
          <p:cNvPr id="27657" name="Rectangle 99"/>
          <p:cNvSpPr>
            <a:spLocks noChangeArrowheads="1"/>
          </p:cNvSpPr>
          <p:nvPr/>
        </p:nvSpPr>
        <p:spPr bwMode="auto">
          <a:xfrm>
            <a:off x="2125663" y="2809875"/>
            <a:ext cx="26924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endParaRPr lang="de-DE" sz="1400">
              <a:latin typeface="Calibri" charset="0"/>
            </a:endParaRPr>
          </a:p>
          <a:p>
            <a:pPr defTabSz="762000" eaLnBrk="0" hangingPunct="0"/>
            <a:r>
              <a:rPr lang="de-DE" sz="1400">
                <a:latin typeface="Calibri" charset="0"/>
              </a:rPr>
              <a:t>Niedrigste Koordinationskosten</a:t>
            </a:r>
          </a:p>
        </p:txBody>
      </p:sp>
      <p:sp>
        <p:nvSpPr>
          <p:cNvPr id="11" name="Rectangle 100"/>
          <p:cNvSpPr>
            <a:spLocks noChangeArrowheads="1"/>
          </p:cNvSpPr>
          <p:nvPr/>
        </p:nvSpPr>
        <p:spPr bwMode="auto">
          <a:xfrm>
            <a:off x="4984750" y="3683000"/>
            <a:ext cx="2654300" cy="173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25400" dir="2700000" algn="ctr" rotWithShape="0">
              <a:srgbClr val="003496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de-DE" sz="1200" b="1">
              <a:latin typeface="Calibri" pitchFamily="-60" charset="0"/>
              <a:ea typeface="ＭＳ Ｐゴシック" pitchFamily="-60" charset="-128"/>
              <a:cs typeface="ＭＳ Ｐゴシック" pitchFamily="-60" charset="-128"/>
            </a:endParaRPr>
          </a:p>
        </p:txBody>
      </p:sp>
      <p:sp>
        <p:nvSpPr>
          <p:cNvPr id="27659" name="Rectangle 101"/>
          <p:cNvSpPr>
            <a:spLocks noChangeArrowheads="1"/>
          </p:cNvSpPr>
          <p:nvPr/>
        </p:nvSpPr>
        <p:spPr bwMode="auto">
          <a:xfrm>
            <a:off x="5462588" y="4394200"/>
            <a:ext cx="16367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lang="de-DE" sz="1600" b="1">
                <a:solidFill>
                  <a:srgbClr val="003496"/>
                </a:solidFill>
                <a:latin typeface="Calibri" charset="0"/>
              </a:rPr>
              <a:t>Globale Strategie</a:t>
            </a:r>
          </a:p>
        </p:txBody>
      </p:sp>
      <p:sp>
        <p:nvSpPr>
          <p:cNvPr id="27660" name="Rectangle 102"/>
          <p:cNvSpPr>
            <a:spLocks noChangeArrowheads="1"/>
          </p:cNvSpPr>
          <p:nvPr/>
        </p:nvSpPr>
        <p:spPr bwMode="auto">
          <a:xfrm>
            <a:off x="5033963" y="3721100"/>
            <a:ext cx="26035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lang="de-DE" sz="1400">
                <a:latin typeface="Calibri" charset="0"/>
              </a:rPr>
              <a:t>Ziel: Kostenvorteile</a:t>
            </a:r>
          </a:p>
        </p:txBody>
      </p:sp>
      <p:sp>
        <p:nvSpPr>
          <p:cNvPr id="27661" name="Rectangle 103"/>
          <p:cNvSpPr>
            <a:spLocks noChangeArrowheads="1"/>
          </p:cNvSpPr>
          <p:nvPr/>
        </p:nvSpPr>
        <p:spPr bwMode="auto">
          <a:xfrm>
            <a:off x="5033963" y="5000625"/>
            <a:ext cx="24638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lang="de-DE" sz="1400">
                <a:latin typeface="Calibri" charset="0"/>
              </a:rPr>
              <a:t>Hohe Koordinationskosten</a:t>
            </a:r>
          </a:p>
        </p:txBody>
      </p:sp>
      <p:grpSp>
        <p:nvGrpSpPr>
          <p:cNvPr id="2" name="Gruppierung 1"/>
          <p:cNvGrpSpPr>
            <a:grpSpLocks/>
          </p:cNvGrpSpPr>
          <p:nvPr/>
        </p:nvGrpSpPr>
        <p:grpSpPr bwMode="auto">
          <a:xfrm>
            <a:off x="4984750" y="1663700"/>
            <a:ext cx="2654300" cy="1778000"/>
            <a:chOff x="4984750" y="1663714"/>
            <a:chExt cx="2654300" cy="1777986"/>
          </a:xfrm>
        </p:grpSpPr>
        <p:sp>
          <p:nvSpPr>
            <p:cNvPr id="15" name="Rectangle 108"/>
            <p:cNvSpPr>
              <a:spLocks noChangeArrowheads="1"/>
            </p:cNvSpPr>
            <p:nvPr/>
          </p:nvSpPr>
          <p:spPr bwMode="auto">
            <a:xfrm>
              <a:off x="4984750" y="1701814"/>
              <a:ext cx="2654300" cy="173988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de-DE" sz="1200" b="1">
                <a:latin typeface="Calibri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7669" name="Rectangle 109"/>
            <p:cNvSpPr>
              <a:spLocks noChangeArrowheads="1"/>
            </p:cNvSpPr>
            <p:nvPr/>
          </p:nvSpPr>
          <p:spPr bwMode="auto">
            <a:xfrm>
              <a:off x="5206792" y="2362212"/>
              <a:ext cx="2250956" cy="33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/>
              <a:r>
                <a:rPr lang="de-DE" sz="1600" b="1">
                  <a:solidFill>
                    <a:srgbClr val="003496"/>
                  </a:solidFill>
                  <a:latin typeface="Calibri" charset="0"/>
                </a:rPr>
                <a:t>Transnationale Strategie</a:t>
              </a:r>
            </a:p>
          </p:txBody>
        </p:sp>
        <p:sp>
          <p:nvSpPr>
            <p:cNvPr id="27670" name="Rectangle 110"/>
            <p:cNvSpPr>
              <a:spLocks noChangeArrowheads="1"/>
            </p:cNvSpPr>
            <p:nvPr/>
          </p:nvSpPr>
          <p:spPr bwMode="auto">
            <a:xfrm>
              <a:off x="5033763" y="1663714"/>
              <a:ext cx="2603363" cy="514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lang="de-DE" sz="1400">
                  <a:latin typeface="Calibri" charset="0"/>
                </a:rPr>
                <a:t>Ziel: Differenzierung und Kostenvorteile</a:t>
              </a:r>
            </a:p>
          </p:txBody>
        </p:sp>
        <p:sp>
          <p:nvSpPr>
            <p:cNvPr id="27671" name="Rectangle 111"/>
            <p:cNvSpPr>
              <a:spLocks noChangeArrowheads="1"/>
            </p:cNvSpPr>
            <p:nvPr/>
          </p:nvSpPr>
          <p:spPr bwMode="auto">
            <a:xfrm>
              <a:off x="5033763" y="2643193"/>
              <a:ext cx="2463670" cy="736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endParaRPr lang="de-DE" sz="1400" b="1">
                <a:latin typeface="Calibri" charset="0"/>
              </a:endParaRPr>
            </a:p>
            <a:p>
              <a:pPr defTabSz="762000" eaLnBrk="0" hangingPunct="0"/>
              <a:r>
                <a:rPr lang="de-DE" sz="1400">
                  <a:latin typeface="Calibri" charset="0"/>
                </a:rPr>
                <a:t>Höchste Koordinationskosten</a:t>
              </a:r>
              <a:br>
                <a:rPr lang="de-DE" sz="1400">
                  <a:latin typeface="Calibri" charset="0"/>
                </a:rPr>
              </a:br>
              <a:r>
                <a:rPr lang="de-DE" sz="1400">
                  <a:latin typeface="Calibri" charset="0"/>
                </a:rPr>
                <a:t>und  Zielkompromiss</a:t>
              </a:r>
            </a:p>
          </p:txBody>
        </p:sp>
      </p:grpSp>
      <p:sp>
        <p:nvSpPr>
          <p:cNvPr id="27663" name="Rectangle 112"/>
          <p:cNvSpPr>
            <a:spLocks noChangeArrowheads="1"/>
          </p:cNvSpPr>
          <p:nvPr/>
        </p:nvSpPr>
        <p:spPr bwMode="auto">
          <a:xfrm>
            <a:off x="1970088" y="5762625"/>
            <a:ext cx="5945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400" b="1">
                <a:solidFill>
                  <a:srgbClr val="FFB84C"/>
                </a:solidFill>
                <a:latin typeface="Calibri" charset="0"/>
              </a:rPr>
              <a:t>Niedrig							Hoch</a:t>
            </a:r>
          </a:p>
        </p:txBody>
      </p:sp>
      <p:sp>
        <p:nvSpPr>
          <p:cNvPr id="27664" name="Rectangle 113"/>
          <p:cNvSpPr>
            <a:spLocks noChangeArrowheads="1"/>
          </p:cNvSpPr>
          <p:nvPr/>
        </p:nvSpPr>
        <p:spPr bwMode="auto">
          <a:xfrm>
            <a:off x="1368425" y="1649413"/>
            <a:ext cx="55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400" b="1">
                <a:solidFill>
                  <a:srgbClr val="FFB84C"/>
                </a:solidFill>
                <a:latin typeface="Calibri" charset="0"/>
              </a:rPr>
              <a:t>Hoch</a:t>
            </a:r>
          </a:p>
        </p:txBody>
      </p:sp>
      <p:sp>
        <p:nvSpPr>
          <p:cNvPr id="27665" name="Rectangle 114"/>
          <p:cNvSpPr>
            <a:spLocks noChangeArrowheads="1"/>
          </p:cNvSpPr>
          <p:nvPr/>
        </p:nvSpPr>
        <p:spPr bwMode="auto">
          <a:xfrm>
            <a:off x="1236663" y="5230813"/>
            <a:ext cx="725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400" b="1">
                <a:solidFill>
                  <a:srgbClr val="FFB84C"/>
                </a:solidFill>
                <a:latin typeface="Calibri" charset="0"/>
              </a:rPr>
              <a:t>Niedrig</a:t>
            </a:r>
          </a:p>
        </p:txBody>
      </p:sp>
      <p:sp>
        <p:nvSpPr>
          <p:cNvPr id="27666" name="Rectangle 115"/>
          <p:cNvSpPr>
            <a:spLocks noChangeArrowheads="1"/>
          </p:cNvSpPr>
          <p:nvPr/>
        </p:nvSpPr>
        <p:spPr bwMode="auto">
          <a:xfrm>
            <a:off x="3560763" y="5915025"/>
            <a:ext cx="2095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600" b="1">
                <a:solidFill>
                  <a:srgbClr val="FFB84C"/>
                </a:solidFill>
                <a:latin typeface="Calibri" charset="0"/>
              </a:rPr>
              <a:t>     Globale Integration </a:t>
            </a:r>
          </a:p>
        </p:txBody>
      </p:sp>
      <p:sp>
        <p:nvSpPr>
          <p:cNvPr id="27667" name="Rectangle 116"/>
          <p:cNvSpPr>
            <a:spLocks noChangeArrowheads="1"/>
          </p:cNvSpPr>
          <p:nvPr/>
        </p:nvSpPr>
        <p:spPr bwMode="auto">
          <a:xfrm rot="-5400000">
            <a:off x="112713" y="3630612"/>
            <a:ext cx="26225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600" b="1">
                <a:solidFill>
                  <a:srgbClr val="FFB84C"/>
                </a:solidFill>
                <a:latin typeface="Calibri" charset="0"/>
              </a:rPr>
              <a:t>      Lokale Reaktionsfähigkeit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4</a:t>
            </a:r>
            <a:endParaRPr lang="de-DE" dirty="0"/>
          </a:p>
        </p:txBody>
      </p:sp>
      <p:pic>
        <p:nvPicPr>
          <p:cNvPr id="27" name="Bild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nummernplatzhalter 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8A0935E-A34A-7A4B-8253-31971E41851E}" type="slidenum">
              <a:rPr lang="de-DE" sz="1100">
                <a:latin typeface="Calibri" charset="0"/>
              </a:rPr>
              <a:pPr eaLnBrk="1" hangingPunct="1"/>
              <a:t>17</a:t>
            </a:fld>
            <a:endParaRPr lang="de-DE" sz="1100">
              <a:latin typeface="Calibri" charset="0"/>
            </a:endParaRPr>
          </a:p>
        </p:txBody>
      </p:sp>
      <p:sp>
        <p:nvSpPr>
          <p:cNvPr id="28674" name="Textplatzhalter 2"/>
          <p:cNvSpPr>
            <a:spLocks noGrp="1"/>
          </p:cNvSpPr>
          <p:nvPr>
            <p:ph type="body" sz="quarter" idx="10"/>
          </p:nvPr>
        </p:nvSpPr>
        <p:spPr bwMode="auto">
          <a:xfrm>
            <a:off x="2643188" y="6500813"/>
            <a:ext cx="3643312" cy="357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de-DE">
                <a:latin typeface="Calibri" charset="0"/>
                <a:ea typeface="ＭＳ Ｐゴシック" charset="0"/>
                <a:cs typeface="ＭＳ Ｐゴシック" charset="0"/>
              </a:rPr>
              <a:t>Quelle: nach Bartlett &amp; Goshal 1998, S. 309  passim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Praxisbeispiel: McDonald‘s, früher global standardisiert, heute auch lokal angepasst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755650" y="1160463"/>
            <a:ext cx="7561263" cy="50403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677" name="Rechteck 5"/>
          <p:cNvSpPr>
            <a:spLocks noChangeArrowheads="1"/>
          </p:cNvSpPr>
          <p:nvPr/>
        </p:nvSpPr>
        <p:spPr bwMode="auto">
          <a:xfrm>
            <a:off x="1647825" y="1376363"/>
            <a:ext cx="5867400" cy="4160837"/>
          </a:xfrm>
          <a:prstGeom prst="rect">
            <a:avLst/>
          </a:prstGeom>
          <a:solidFill>
            <a:srgbClr val="E5EBF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/>
            <a:endParaRPr lang="de-DE" sz="1200" b="1">
              <a:latin typeface="Calibri" charset="0"/>
            </a:endParaRPr>
          </a:p>
        </p:txBody>
      </p:sp>
      <p:sp>
        <p:nvSpPr>
          <p:cNvPr id="7" name="Rectangle 96"/>
          <p:cNvSpPr>
            <a:spLocks noChangeArrowheads="1"/>
          </p:cNvSpPr>
          <p:nvPr/>
        </p:nvSpPr>
        <p:spPr bwMode="auto">
          <a:xfrm>
            <a:off x="1812925" y="1577975"/>
            <a:ext cx="2654300" cy="173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25400" dir="2700000" algn="ctr" rotWithShape="0">
              <a:srgbClr val="003496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de-DE" sz="1200" b="1">
              <a:latin typeface="Calibri" pitchFamily="-60" charset="0"/>
              <a:ea typeface="ＭＳ Ｐゴシック" pitchFamily="-60" charset="-128"/>
              <a:cs typeface="ＭＳ Ｐゴシック" pitchFamily="-60" charset="-128"/>
            </a:endParaRPr>
          </a:p>
        </p:txBody>
      </p:sp>
      <p:sp>
        <p:nvSpPr>
          <p:cNvPr id="28679" name="Rectangle 97"/>
          <p:cNvSpPr>
            <a:spLocks noChangeArrowheads="1"/>
          </p:cNvSpPr>
          <p:nvPr/>
        </p:nvSpPr>
        <p:spPr bwMode="auto">
          <a:xfrm>
            <a:off x="2109788" y="1649413"/>
            <a:ext cx="1952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lang="de-DE" sz="1600" b="1">
                <a:solidFill>
                  <a:srgbClr val="003496"/>
                </a:solidFill>
                <a:latin typeface="Calibri" charset="0"/>
              </a:rPr>
              <a:t>Multilokale Strategie</a:t>
            </a:r>
          </a:p>
        </p:txBody>
      </p:sp>
      <p:sp>
        <p:nvSpPr>
          <p:cNvPr id="28680" name="Rectangle 98"/>
          <p:cNvSpPr>
            <a:spLocks noChangeArrowheads="1"/>
          </p:cNvSpPr>
          <p:nvPr/>
        </p:nvSpPr>
        <p:spPr bwMode="auto">
          <a:xfrm>
            <a:off x="1773238" y="1527175"/>
            <a:ext cx="2679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endParaRPr lang="de-DE" sz="1400">
              <a:latin typeface="Calibri" charset="0"/>
            </a:endParaRPr>
          </a:p>
        </p:txBody>
      </p:sp>
      <p:sp>
        <p:nvSpPr>
          <p:cNvPr id="11" name="Rectangle 100"/>
          <p:cNvSpPr>
            <a:spLocks noChangeArrowheads="1"/>
          </p:cNvSpPr>
          <p:nvPr/>
        </p:nvSpPr>
        <p:spPr bwMode="auto">
          <a:xfrm>
            <a:off x="4683125" y="3559175"/>
            <a:ext cx="2654300" cy="173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25400" dir="2700000" algn="ctr" rotWithShape="0">
              <a:srgbClr val="003496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de-DE" sz="1200" b="1">
              <a:latin typeface="Calibri" pitchFamily="-60" charset="0"/>
              <a:ea typeface="ＭＳ Ｐゴシック" pitchFamily="-60" charset="-128"/>
              <a:cs typeface="ＭＳ Ｐゴシック" pitchFamily="-60" charset="-128"/>
            </a:endParaRPr>
          </a:p>
        </p:txBody>
      </p:sp>
      <p:sp>
        <p:nvSpPr>
          <p:cNvPr id="28682" name="Rectangle 101"/>
          <p:cNvSpPr>
            <a:spLocks noChangeArrowheads="1"/>
          </p:cNvSpPr>
          <p:nvPr/>
        </p:nvSpPr>
        <p:spPr bwMode="auto">
          <a:xfrm>
            <a:off x="5133975" y="3629025"/>
            <a:ext cx="163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lang="de-DE" sz="1600" b="1">
                <a:solidFill>
                  <a:srgbClr val="003496"/>
                </a:solidFill>
                <a:latin typeface="Calibri" charset="0"/>
              </a:rPr>
              <a:t>Globale Strategie</a:t>
            </a:r>
          </a:p>
        </p:txBody>
      </p:sp>
      <p:sp>
        <p:nvSpPr>
          <p:cNvPr id="28683" name="Rectangle 102"/>
          <p:cNvSpPr>
            <a:spLocks noChangeArrowheads="1"/>
          </p:cNvSpPr>
          <p:nvPr/>
        </p:nvSpPr>
        <p:spPr bwMode="auto">
          <a:xfrm>
            <a:off x="4732338" y="3597275"/>
            <a:ext cx="260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endParaRPr lang="de-DE" sz="1400">
              <a:latin typeface="Calibri" charset="0"/>
            </a:endParaRPr>
          </a:p>
        </p:txBody>
      </p:sp>
      <p:sp>
        <p:nvSpPr>
          <p:cNvPr id="28684" name="Rectangle 110"/>
          <p:cNvSpPr>
            <a:spLocks noChangeArrowheads="1"/>
          </p:cNvSpPr>
          <p:nvPr/>
        </p:nvSpPr>
        <p:spPr bwMode="auto">
          <a:xfrm>
            <a:off x="4732338" y="1539875"/>
            <a:ext cx="260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endParaRPr lang="de-DE" sz="1400">
              <a:latin typeface="Calibri" charset="0"/>
            </a:endParaRPr>
          </a:p>
        </p:txBody>
      </p:sp>
      <p:sp>
        <p:nvSpPr>
          <p:cNvPr id="28685" name="Rectangle 111"/>
          <p:cNvSpPr>
            <a:spLocks noChangeArrowheads="1"/>
          </p:cNvSpPr>
          <p:nvPr/>
        </p:nvSpPr>
        <p:spPr bwMode="auto">
          <a:xfrm>
            <a:off x="4732338" y="2519363"/>
            <a:ext cx="2463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endParaRPr lang="de-DE" sz="1400">
              <a:latin typeface="Calibri" charset="0"/>
            </a:endParaRPr>
          </a:p>
        </p:txBody>
      </p:sp>
      <p:sp>
        <p:nvSpPr>
          <p:cNvPr id="28686" name="Rectangle 112"/>
          <p:cNvSpPr>
            <a:spLocks noChangeArrowheads="1"/>
          </p:cNvSpPr>
          <p:nvPr/>
        </p:nvSpPr>
        <p:spPr bwMode="auto">
          <a:xfrm>
            <a:off x="1668463" y="5638800"/>
            <a:ext cx="5945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400" b="1">
                <a:solidFill>
                  <a:srgbClr val="FFB84C"/>
                </a:solidFill>
                <a:latin typeface="Calibri" charset="0"/>
              </a:rPr>
              <a:t>Niedrig							Hoch</a:t>
            </a:r>
          </a:p>
        </p:txBody>
      </p:sp>
      <p:sp>
        <p:nvSpPr>
          <p:cNvPr id="28687" name="Rectangle 113"/>
          <p:cNvSpPr>
            <a:spLocks noChangeArrowheads="1"/>
          </p:cNvSpPr>
          <p:nvPr/>
        </p:nvSpPr>
        <p:spPr bwMode="auto">
          <a:xfrm>
            <a:off x="1066800" y="1525588"/>
            <a:ext cx="55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400" b="1">
                <a:solidFill>
                  <a:srgbClr val="FFB84C"/>
                </a:solidFill>
                <a:latin typeface="Calibri" charset="0"/>
              </a:rPr>
              <a:t>Hoch</a:t>
            </a:r>
          </a:p>
        </p:txBody>
      </p:sp>
      <p:sp>
        <p:nvSpPr>
          <p:cNvPr id="28688" name="Rectangle 114"/>
          <p:cNvSpPr>
            <a:spLocks noChangeArrowheads="1"/>
          </p:cNvSpPr>
          <p:nvPr/>
        </p:nvSpPr>
        <p:spPr bwMode="auto">
          <a:xfrm>
            <a:off x="935038" y="5106988"/>
            <a:ext cx="7254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400" b="1">
                <a:solidFill>
                  <a:srgbClr val="FFB84C"/>
                </a:solidFill>
                <a:latin typeface="Calibri" charset="0"/>
              </a:rPr>
              <a:t>Niedrig</a:t>
            </a:r>
          </a:p>
        </p:txBody>
      </p:sp>
      <p:sp>
        <p:nvSpPr>
          <p:cNvPr id="28689" name="Rectangle 115"/>
          <p:cNvSpPr>
            <a:spLocks noChangeArrowheads="1"/>
          </p:cNvSpPr>
          <p:nvPr/>
        </p:nvSpPr>
        <p:spPr bwMode="auto">
          <a:xfrm>
            <a:off x="3259138" y="5791200"/>
            <a:ext cx="2095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600" b="1">
                <a:solidFill>
                  <a:srgbClr val="FFB84C"/>
                </a:solidFill>
                <a:latin typeface="Calibri" charset="0"/>
              </a:rPr>
              <a:t>     Globale Integration </a:t>
            </a:r>
          </a:p>
        </p:txBody>
      </p:sp>
      <p:sp>
        <p:nvSpPr>
          <p:cNvPr id="28690" name="Rectangle 116"/>
          <p:cNvSpPr>
            <a:spLocks noChangeArrowheads="1"/>
          </p:cNvSpPr>
          <p:nvPr/>
        </p:nvSpPr>
        <p:spPr bwMode="auto">
          <a:xfrm rot="-5400000">
            <a:off x="-188912" y="3506787"/>
            <a:ext cx="26225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de-DE" sz="1600" b="1">
                <a:solidFill>
                  <a:srgbClr val="FFB84C"/>
                </a:solidFill>
                <a:latin typeface="Calibri" charset="0"/>
              </a:rPr>
              <a:t>      Lokale Reaktionsfähigkeit</a:t>
            </a:r>
          </a:p>
        </p:txBody>
      </p:sp>
      <p:pic>
        <p:nvPicPr>
          <p:cNvPr id="28691" name="Bild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005263"/>
            <a:ext cx="15843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ierung 4"/>
          <p:cNvGrpSpPr>
            <a:grpSpLocks/>
          </p:cNvGrpSpPr>
          <p:nvPr/>
        </p:nvGrpSpPr>
        <p:grpSpPr bwMode="auto">
          <a:xfrm>
            <a:off x="4683125" y="1577975"/>
            <a:ext cx="3525838" cy="3679825"/>
            <a:chOff x="4683125" y="1578037"/>
            <a:chExt cx="3525279" cy="3679341"/>
          </a:xfrm>
        </p:grpSpPr>
        <p:sp>
          <p:nvSpPr>
            <p:cNvPr id="15" name="Rectangle 108"/>
            <p:cNvSpPr>
              <a:spLocks noChangeArrowheads="1"/>
            </p:cNvSpPr>
            <p:nvPr/>
          </p:nvSpPr>
          <p:spPr bwMode="auto">
            <a:xfrm>
              <a:off x="4683125" y="1578037"/>
              <a:ext cx="2653879" cy="17396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de-DE" sz="1200" b="1">
                <a:latin typeface="Calibri" pitchFamily="-60" charset="0"/>
                <a:ea typeface="ＭＳ Ｐゴシック" pitchFamily="-60" charset="-128"/>
                <a:cs typeface="ＭＳ Ｐゴシック" pitchFamily="-60" charset="-128"/>
              </a:endParaRPr>
            </a:p>
          </p:txBody>
        </p:sp>
        <p:sp>
          <p:nvSpPr>
            <p:cNvPr id="28694" name="Rectangle 109"/>
            <p:cNvSpPr>
              <a:spLocks noChangeArrowheads="1"/>
            </p:cNvSpPr>
            <p:nvPr/>
          </p:nvSpPr>
          <p:spPr bwMode="auto">
            <a:xfrm>
              <a:off x="4846439" y="1649053"/>
              <a:ext cx="2250956" cy="33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/>
              <a:r>
                <a:rPr lang="de-DE" sz="1600" b="1">
                  <a:solidFill>
                    <a:srgbClr val="003496"/>
                  </a:solidFill>
                  <a:latin typeface="Calibri" charset="0"/>
                </a:rPr>
                <a:t>Transnationale Strategie</a:t>
              </a:r>
            </a:p>
          </p:txBody>
        </p:sp>
        <p:pic>
          <p:nvPicPr>
            <p:cNvPr id="28695" name="Bild 1" descr="mcdonaldsindianmenu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1750" y="1989200"/>
              <a:ext cx="1641475" cy="122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AutoShape 43"/>
            <p:cNvSpPr>
              <a:spLocks noChangeArrowheads="1"/>
            </p:cNvSpPr>
            <p:nvPr/>
          </p:nvSpPr>
          <p:spPr bwMode="auto">
            <a:xfrm rot="10800000">
              <a:off x="7632232" y="1808195"/>
              <a:ext cx="576172" cy="3449183"/>
            </a:xfrm>
            <a:prstGeom prst="downArrow">
              <a:avLst>
                <a:gd name="adj1" fmla="val 50000"/>
                <a:gd name="adj2" fmla="val 115289"/>
              </a:avLst>
            </a:prstGeom>
            <a:solidFill>
              <a:srgbClr val="FFB84C"/>
            </a:solidFill>
            <a:ln w="9525">
              <a:noFill/>
              <a:miter lim="800000"/>
              <a:headEnd/>
              <a:tailEnd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txBody>
            <a:bodyPr rot="10800000" vert="eaVert" wrap="none" anchor="ctr"/>
            <a:lstStyle/>
            <a:p>
              <a:pPr algn="ctr">
                <a:defRPr/>
              </a:pPr>
              <a:r>
                <a:rPr lang="de-DE" sz="1400" b="1" dirty="0">
                  <a:solidFill>
                    <a:schemeClr val="bg1"/>
                  </a:solidFill>
                </a:rPr>
                <a:t>Beispiel</a:t>
              </a:r>
              <a:r>
                <a:rPr lang="de-DE" sz="1400" b="1" dirty="0">
                  <a:solidFill>
                    <a:schemeClr val="bg1"/>
                  </a:solidFill>
                  <a:hlinkClick r:id="rId4"/>
                </a:rPr>
                <a:t> </a:t>
              </a:r>
              <a:r>
                <a:rPr lang="de-DE" sz="1400" b="1" dirty="0" err="1">
                  <a:solidFill>
                    <a:schemeClr val="bg1"/>
                  </a:solidFill>
                  <a:hlinkClick r:id="rId4"/>
                </a:rPr>
                <a:t>mcdondalsindia.com</a:t>
              </a:r>
              <a:r>
                <a:rPr lang="de-DE" sz="1400" b="1" dirty="0">
                  <a:solidFill>
                    <a:schemeClr val="bg1"/>
                  </a:solidFill>
                  <a:hlinkClick r:id="rId4"/>
                </a:rPr>
                <a:t> </a:t>
              </a:r>
              <a:endParaRPr lang="de-DE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feld 27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4</a:t>
            </a:r>
            <a:endParaRPr lang="de-DE" dirty="0"/>
          </a:p>
        </p:txBody>
      </p:sp>
      <p:pic>
        <p:nvPicPr>
          <p:cNvPr id="27" name="Bild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14348" y="-18802"/>
            <a:ext cx="7500990" cy="1071538"/>
          </a:xfrm>
        </p:spPr>
        <p:txBody>
          <a:bodyPr/>
          <a:lstStyle/>
          <a:p>
            <a:r>
              <a:rPr lang="de-DE" dirty="0" smtClean="0"/>
              <a:t>Fünftens: Beidhändig angemessen führen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D0E606-4B42-9849-833F-F400E7FFA21D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grpSp>
        <p:nvGrpSpPr>
          <p:cNvPr id="5" name="Gruppieren 40"/>
          <p:cNvGrpSpPr>
            <a:grpSpLocks/>
          </p:cNvGrpSpPr>
          <p:nvPr/>
        </p:nvGrpSpPr>
        <p:grpSpPr bwMode="auto">
          <a:xfrm>
            <a:off x="681038" y="1448780"/>
            <a:ext cx="7854950" cy="3455987"/>
            <a:chOff x="717550" y="1973264"/>
            <a:chExt cx="7854687" cy="3456000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>
              <a:off x="828675" y="3209927"/>
              <a:ext cx="75977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>
              <a:off x="828675" y="3895727"/>
              <a:ext cx="75977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828675" y="4581527"/>
              <a:ext cx="75977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828675" y="5267327"/>
              <a:ext cx="75977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828675" y="2447927"/>
              <a:ext cx="75977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Rectangle 47"/>
            <p:cNvSpPr>
              <a:spLocks noChangeArrowheads="1"/>
            </p:cNvSpPr>
            <p:nvPr/>
          </p:nvSpPr>
          <p:spPr bwMode="auto">
            <a:xfrm>
              <a:off x="6143443" y="1973264"/>
              <a:ext cx="2392283" cy="345600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3320963" y="1973264"/>
              <a:ext cx="2393870" cy="3456000"/>
            </a:xfrm>
            <a:prstGeom prst="rect">
              <a:avLst/>
            </a:prstGeom>
            <a:solidFill>
              <a:srgbClr val="7F9CCB"/>
            </a:solidFill>
            <a:ln>
              <a:noFill/>
            </a:ln>
            <a:effectLst>
              <a:outerShdw blurRad="50800" dist="25400" dir="2700000" algn="ctr" rotWithShape="0">
                <a:srgbClr val="003496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chemeClr val="bg1"/>
                </a:solidFill>
              </a:endParaRPr>
            </a:p>
          </p:txBody>
        </p:sp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717551" y="2081214"/>
              <a:ext cx="6717337" cy="339725"/>
              <a:chOff x="452" y="729"/>
              <a:chExt cx="4582" cy="214"/>
            </a:xfrm>
          </p:grpSpPr>
          <p:sp>
            <p:nvSpPr>
              <p:cNvPr id="38" name="Rectangle 12"/>
              <p:cNvSpPr>
                <a:spLocks noChangeArrowheads="1"/>
              </p:cNvSpPr>
              <p:nvPr/>
            </p:nvSpPr>
            <p:spPr bwMode="auto">
              <a:xfrm>
                <a:off x="452" y="729"/>
                <a:ext cx="681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b="1">
                    <a:latin typeface="Calibri" charset="0"/>
                  </a:rPr>
                  <a:t>Kategorie</a:t>
                </a:r>
              </a:p>
            </p:txBody>
          </p:sp>
          <p:sp>
            <p:nvSpPr>
              <p:cNvPr id="39" name="Rectangle 13"/>
              <p:cNvSpPr>
                <a:spLocks noChangeArrowheads="1"/>
              </p:cNvSpPr>
              <p:nvPr/>
            </p:nvSpPr>
            <p:spPr bwMode="auto">
              <a:xfrm>
                <a:off x="2324" y="729"/>
                <a:ext cx="1018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b="1">
                    <a:solidFill>
                      <a:schemeClr val="bg1"/>
                    </a:solidFill>
                    <a:latin typeface="Calibri" charset="0"/>
                  </a:rPr>
                  <a:t>MANAGEMENT</a:t>
                </a:r>
              </a:p>
            </p:txBody>
          </p:sp>
          <p:sp>
            <p:nvSpPr>
              <p:cNvPr id="40" name="Rectangle 14"/>
              <p:cNvSpPr>
                <a:spLocks noChangeArrowheads="1"/>
              </p:cNvSpPr>
              <p:nvPr/>
            </p:nvSpPr>
            <p:spPr bwMode="auto">
              <a:xfrm>
                <a:off x="4196" y="729"/>
                <a:ext cx="838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b="1">
                    <a:solidFill>
                      <a:schemeClr val="bg1"/>
                    </a:solidFill>
                    <a:latin typeface="Calibri" charset="0"/>
                  </a:rPr>
                  <a:t>LEADERSHIP</a:t>
                </a:r>
              </a:p>
            </p:txBody>
          </p:sp>
        </p:grpSp>
        <p:grpSp>
          <p:nvGrpSpPr>
            <p:cNvPr id="14" name="Group 15"/>
            <p:cNvGrpSpPr>
              <a:grpSpLocks/>
            </p:cNvGrpSpPr>
            <p:nvPr/>
          </p:nvGrpSpPr>
          <p:grpSpPr bwMode="auto">
            <a:xfrm>
              <a:off x="717550" y="2584452"/>
              <a:ext cx="7618545" cy="644525"/>
              <a:chOff x="452" y="1046"/>
              <a:chExt cx="5198" cy="406"/>
            </a:xfrm>
          </p:grpSpPr>
          <p:sp>
            <p:nvSpPr>
              <p:cNvPr id="33" name="Rectangle 16"/>
              <p:cNvSpPr>
                <a:spLocks noChangeArrowheads="1"/>
              </p:cNvSpPr>
              <p:nvPr/>
            </p:nvSpPr>
            <p:spPr bwMode="auto">
              <a:xfrm>
                <a:off x="452" y="1046"/>
                <a:ext cx="879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i="1">
                    <a:latin typeface="Calibri" charset="0"/>
                  </a:rPr>
                  <a:t>Denkhaltung</a:t>
                </a:r>
              </a:p>
            </p:txBody>
          </p:sp>
          <p:sp>
            <p:nvSpPr>
              <p:cNvPr id="34" name="Rectangle 17"/>
              <p:cNvSpPr>
                <a:spLocks noChangeArrowheads="1"/>
              </p:cNvSpPr>
              <p:nvPr/>
            </p:nvSpPr>
            <p:spPr bwMode="auto">
              <a:xfrm>
                <a:off x="2324" y="1046"/>
                <a:ext cx="92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Initiiert etwas</a:t>
                </a:r>
              </a:p>
            </p:txBody>
          </p:sp>
          <p:sp>
            <p:nvSpPr>
              <p:cNvPr id="35" name="Rectangle 18"/>
              <p:cNvSpPr>
                <a:spLocks noChangeArrowheads="1"/>
              </p:cNvSpPr>
              <p:nvPr/>
            </p:nvSpPr>
            <p:spPr bwMode="auto">
              <a:xfrm>
                <a:off x="4196" y="1046"/>
                <a:ext cx="903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Schafft etwas</a:t>
                </a:r>
              </a:p>
            </p:txBody>
          </p:sp>
          <p:sp>
            <p:nvSpPr>
              <p:cNvPr id="36" name="Rectangle 19"/>
              <p:cNvSpPr>
                <a:spLocks noChangeArrowheads="1"/>
              </p:cNvSpPr>
              <p:nvPr/>
            </p:nvSpPr>
            <p:spPr bwMode="auto">
              <a:xfrm>
                <a:off x="2324" y="1238"/>
                <a:ext cx="1121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Sachorientierung</a:t>
                </a:r>
              </a:p>
            </p:txBody>
          </p:sp>
          <p:sp>
            <p:nvSpPr>
              <p:cNvPr id="37" name="Rectangle 20"/>
              <p:cNvSpPr>
                <a:spLocks noChangeArrowheads="1"/>
              </p:cNvSpPr>
              <p:nvPr/>
            </p:nvSpPr>
            <p:spPr bwMode="auto">
              <a:xfrm>
                <a:off x="4196" y="1238"/>
                <a:ext cx="1454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dirty="0">
                    <a:solidFill>
                      <a:schemeClr val="bg1"/>
                    </a:solidFill>
                    <a:latin typeface="Calibri" charset="0"/>
                  </a:rPr>
                  <a:t>Menschenorientierung</a:t>
                </a:r>
              </a:p>
            </p:txBody>
          </p:sp>
        </p:grpSp>
        <p:grpSp>
          <p:nvGrpSpPr>
            <p:cNvPr id="15" name="Group 21"/>
            <p:cNvGrpSpPr>
              <a:grpSpLocks/>
            </p:cNvGrpSpPr>
            <p:nvPr/>
          </p:nvGrpSpPr>
          <p:grpSpPr bwMode="auto">
            <a:xfrm>
              <a:off x="717551" y="3270252"/>
              <a:ext cx="7286889" cy="644525"/>
              <a:chOff x="452" y="1478"/>
              <a:chExt cx="4971" cy="406"/>
            </a:xfrm>
          </p:grpSpPr>
          <p:sp>
            <p:nvSpPr>
              <p:cNvPr id="28" name="Rectangle 22"/>
              <p:cNvSpPr>
                <a:spLocks noChangeArrowheads="1"/>
              </p:cNvSpPr>
              <p:nvPr/>
            </p:nvSpPr>
            <p:spPr bwMode="auto">
              <a:xfrm>
                <a:off x="452" y="1478"/>
                <a:ext cx="126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i="1">
                    <a:latin typeface="Calibri" charset="0"/>
                  </a:rPr>
                  <a:t>Richtungsfestlegung</a:t>
                </a:r>
              </a:p>
            </p:txBody>
          </p:sp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2324" y="1478"/>
                <a:ext cx="1234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Operationale Pläne</a:t>
                </a:r>
              </a:p>
            </p:txBody>
          </p:sp>
          <p:sp>
            <p:nvSpPr>
              <p:cNvPr id="30" name="Rectangle 24"/>
              <p:cNvSpPr>
                <a:spLocks noChangeArrowheads="1"/>
              </p:cNvSpPr>
              <p:nvPr/>
            </p:nvSpPr>
            <p:spPr bwMode="auto">
              <a:xfrm>
                <a:off x="2324" y="1670"/>
                <a:ext cx="1522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Verbessert Bestehendes</a:t>
                </a:r>
              </a:p>
            </p:txBody>
          </p:sp>
          <p:sp>
            <p:nvSpPr>
              <p:cNvPr id="31" name="Rectangle 25"/>
              <p:cNvSpPr>
                <a:spLocks noChangeArrowheads="1"/>
              </p:cNvSpPr>
              <p:nvPr/>
            </p:nvSpPr>
            <p:spPr bwMode="auto">
              <a:xfrm>
                <a:off x="4196" y="1478"/>
                <a:ext cx="484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Vision</a:t>
                </a:r>
              </a:p>
            </p:txBody>
          </p:sp>
          <p:sp>
            <p:nvSpPr>
              <p:cNvPr id="32" name="Rectangle 26"/>
              <p:cNvSpPr>
                <a:spLocks noChangeArrowheads="1"/>
              </p:cNvSpPr>
              <p:nvPr/>
            </p:nvSpPr>
            <p:spPr bwMode="auto">
              <a:xfrm>
                <a:off x="4196" y="1670"/>
                <a:ext cx="1227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Schafft die Zukunft</a:t>
                </a:r>
              </a:p>
            </p:txBody>
          </p:sp>
        </p:grpSp>
        <p:grpSp>
          <p:nvGrpSpPr>
            <p:cNvPr id="16" name="Group 27"/>
            <p:cNvGrpSpPr>
              <a:grpSpLocks/>
            </p:cNvGrpSpPr>
            <p:nvPr/>
          </p:nvGrpSpPr>
          <p:grpSpPr bwMode="auto">
            <a:xfrm>
              <a:off x="717551" y="3956052"/>
              <a:ext cx="7692051" cy="644525"/>
              <a:chOff x="452" y="1910"/>
              <a:chExt cx="5249" cy="406"/>
            </a:xfrm>
          </p:grpSpPr>
          <p:sp>
            <p:nvSpPr>
              <p:cNvPr id="23" name="Rectangle 28"/>
              <p:cNvSpPr>
                <a:spLocks noChangeArrowheads="1"/>
              </p:cNvSpPr>
              <p:nvPr/>
            </p:nvSpPr>
            <p:spPr bwMode="auto">
              <a:xfrm>
                <a:off x="452" y="1910"/>
                <a:ext cx="14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i="1">
                    <a:latin typeface="Calibri" charset="0"/>
                  </a:rPr>
                  <a:t>Mitarbeiterbeziehungen</a:t>
                </a:r>
              </a:p>
            </p:txBody>
          </p:sp>
          <p:sp>
            <p:nvSpPr>
              <p:cNvPr id="24" name="Rectangle 29"/>
              <p:cNvSpPr>
                <a:spLocks noChangeArrowheads="1"/>
              </p:cNvSpPr>
              <p:nvPr/>
            </p:nvSpPr>
            <p:spPr bwMode="auto">
              <a:xfrm>
                <a:off x="2324" y="1910"/>
                <a:ext cx="1080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Straffe Kontrolle</a:t>
                </a:r>
              </a:p>
            </p:txBody>
          </p:sp>
          <p:sp>
            <p:nvSpPr>
              <p:cNvPr id="25" name="Rectangle 30"/>
              <p:cNvSpPr>
                <a:spLocks noChangeArrowheads="1"/>
              </p:cNvSpPr>
              <p:nvPr/>
            </p:nvSpPr>
            <p:spPr bwMode="auto">
              <a:xfrm>
                <a:off x="2324" y="2102"/>
                <a:ext cx="1379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Koordiniert und leitet</a:t>
                </a:r>
              </a:p>
            </p:txBody>
          </p:sp>
          <p:sp>
            <p:nvSpPr>
              <p:cNvPr id="26" name="Rectangle 31"/>
              <p:cNvSpPr>
                <a:spLocks noChangeArrowheads="1"/>
              </p:cNvSpPr>
              <p:nvPr/>
            </p:nvSpPr>
            <p:spPr bwMode="auto">
              <a:xfrm>
                <a:off x="4196" y="1910"/>
                <a:ext cx="1284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Gibt Verantwortung</a:t>
                </a:r>
              </a:p>
            </p:txBody>
          </p:sp>
          <p:sp>
            <p:nvSpPr>
              <p:cNvPr id="27" name="Rectangle 32"/>
              <p:cNvSpPr>
                <a:spLocks noChangeArrowheads="1"/>
              </p:cNvSpPr>
              <p:nvPr/>
            </p:nvSpPr>
            <p:spPr bwMode="auto">
              <a:xfrm>
                <a:off x="4196" y="2102"/>
                <a:ext cx="1505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Vertraut und entwickelt</a:t>
                </a:r>
              </a:p>
            </p:txBody>
          </p:sp>
        </p:grpSp>
        <p:grpSp>
          <p:nvGrpSpPr>
            <p:cNvPr id="17" name="Group 33"/>
            <p:cNvGrpSpPr>
              <a:grpSpLocks/>
            </p:cNvGrpSpPr>
            <p:nvPr/>
          </p:nvGrpSpPr>
          <p:grpSpPr bwMode="auto">
            <a:xfrm>
              <a:off x="717551" y="4641852"/>
              <a:ext cx="7854686" cy="644525"/>
              <a:chOff x="452" y="2342"/>
              <a:chExt cx="5362" cy="406"/>
            </a:xfrm>
          </p:grpSpPr>
          <p:sp>
            <p:nvSpPr>
              <p:cNvPr id="18" name="Rectangle 34"/>
              <p:cNvSpPr>
                <a:spLocks noChangeArrowheads="1"/>
              </p:cNvSpPr>
              <p:nvPr/>
            </p:nvSpPr>
            <p:spPr bwMode="auto">
              <a:xfrm>
                <a:off x="452" y="2342"/>
                <a:ext cx="841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 i="1">
                    <a:latin typeface="Calibri" charset="0"/>
                  </a:rPr>
                  <a:t>Arbeitsweise</a:t>
                </a:r>
              </a:p>
            </p:txBody>
          </p:sp>
          <p:sp>
            <p:nvSpPr>
              <p:cNvPr id="19" name="Rectangle 35"/>
              <p:cNvSpPr>
                <a:spLocks noChangeArrowheads="1"/>
              </p:cNvSpPr>
              <p:nvPr/>
            </p:nvSpPr>
            <p:spPr bwMode="auto">
              <a:xfrm>
                <a:off x="2324" y="2342"/>
                <a:ext cx="1474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Macht die Dinge richtig</a:t>
                </a:r>
              </a:p>
            </p:txBody>
          </p:sp>
          <p:sp>
            <p:nvSpPr>
              <p:cNvPr id="20" name="Rectangle 36"/>
              <p:cNvSpPr>
                <a:spLocks noChangeArrowheads="1"/>
              </p:cNvSpPr>
              <p:nvPr/>
            </p:nvSpPr>
            <p:spPr bwMode="auto">
              <a:xfrm>
                <a:off x="2324" y="2534"/>
                <a:ext cx="1574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Dient den Top-Managern</a:t>
                </a:r>
              </a:p>
            </p:txBody>
          </p:sp>
          <p:sp>
            <p:nvSpPr>
              <p:cNvPr id="21" name="Rectangle 37"/>
              <p:cNvSpPr>
                <a:spLocks noChangeArrowheads="1"/>
              </p:cNvSpPr>
              <p:nvPr/>
            </p:nvSpPr>
            <p:spPr bwMode="auto">
              <a:xfrm>
                <a:off x="4196" y="2342"/>
                <a:ext cx="1618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Macht die richtigen Dinge</a:t>
                </a:r>
              </a:p>
            </p:txBody>
          </p:sp>
          <p:sp>
            <p:nvSpPr>
              <p:cNvPr id="22" name="Rectangle 38"/>
              <p:cNvSpPr>
                <a:spLocks noChangeArrowheads="1"/>
              </p:cNvSpPr>
              <p:nvPr/>
            </p:nvSpPr>
            <p:spPr bwMode="auto">
              <a:xfrm>
                <a:off x="4196" y="2534"/>
                <a:ext cx="1174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de-DE" sz="1600">
                    <a:solidFill>
                      <a:schemeClr val="bg1"/>
                    </a:solidFill>
                    <a:latin typeface="Calibri" charset="0"/>
                  </a:rPr>
                  <a:t>Dient den Kunden</a:t>
                </a:r>
              </a:p>
            </p:txBody>
          </p:sp>
        </p:grpSp>
      </p:grpSp>
      <p:sp>
        <p:nvSpPr>
          <p:cNvPr id="41" name="Textfeld 40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5</a:t>
            </a:r>
            <a:endParaRPr lang="de-DE" dirty="0"/>
          </a:p>
        </p:txBody>
      </p:sp>
      <p:pic>
        <p:nvPicPr>
          <p:cNvPr id="43" name="Bild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  <p:sp>
        <p:nvSpPr>
          <p:cNvPr id="44" name="Rechteck 43"/>
          <p:cNvSpPr/>
          <p:nvPr/>
        </p:nvSpPr>
        <p:spPr>
          <a:xfrm>
            <a:off x="755576" y="5193196"/>
            <a:ext cx="7776864" cy="720080"/>
          </a:xfrm>
          <a:prstGeom prst="rect">
            <a:avLst/>
          </a:prstGeom>
          <a:solidFill>
            <a:srgbClr val="FFB84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</a:rPr>
              <a:t>„Menschen müssen durch Ideen überzeugt werden, 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>
                <a:solidFill>
                  <a:srgbClr val="000000"/>
                </a:solidFill>
              </a:rPr>
              <a:t>nicht durch Hierarchien.“ </a:t>
            </a:r>
            <a:r>
              <a:rPr lang="de-DE" sz="2000" dirty="0">
                <a:hlinkClick r:id="rId3"/>
              </a:rPr>
              <a:t>Steve Jobs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07841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Quelle: Müller 2013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Praxisbeispiel: Kompetenzanforderungen für Führungskräfte bei SCA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D0E606-4B42-9849-833F-F400E7FFA21D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  <p:sp>
        <p:nvSpPr>
          <p:cNvPr id="86" name="Textfeld 85"/>
          <p:cNvSpPr txBox="1"/>
          <p:nvPr/>
        </p:nvSpPr>
        <p:spPr>
          <a:xfrm>
            <a:off x="8568444" y="8620"/>
            <a:ext cx="5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  <a:r>
              <a:rPr lang="de-DE" dirty="0" smtClean="0"/>
              <a:t>5</a:t>
            </a:r>
            <a:endParaRPr lang="de-DE" dirty="0"/>
          </a:p>
        </p:txBody>
      </p:sp>
      <p:pic>
        <p:nvPicPr>
          <p:cNvPr id="87" name="Bild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277" y="80628"/>
            <a:ext cx="317827" cy="312441"/>
          </a:xfrm>
          <a:prstGeom prst="rect">
            <a:avLst/>
          </a:prstGeom>
        </p:spPr>
      </p:pic>
      <p:grpSp>
        <p:nvGrpSpPr>
          <p:cNvPr id="114" name="Gruppieren 34"/>
          <p:cNvGrpSpPr>
            <a:grpSpLocks/>
          </p:cNvGrpSpPr>
          <p:nvPr/>
        </p:nvGrpSpPr>
        <p:grpSpPr bwMode="auto">
          <a:xfrm>
            <a:off x="1668016" y="1340768"/>
            <a:ext cx="5784304" cy="4921907"/>
            <a:chOff x="1524000" y="1495425"/>
            <a:chExt cx="5543551" cy="4600575"/>
          </a:xfrm>
        </p:grpSpPr>
        <p:sp>
          <p:nvSpPr>
            <p:cNvPr id="115" name="Text Box 12"/>
            <p:cNvSpPr txBox="1">
              <a:spLocks noChangeArrowheads="1"/>
            </p:cNvSpPr>
            <p:nvPr/>
          </p:nvSpPr>
          <p:spPr bwMode="auto">
            <a:xfrm rot="16131013">
              <a:off x="2596357" y="3494881"/>
              <a:ext cx="20431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de-DE" sz="1000" b="1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omic Sans MS" charset="0"/>
                </a:rPr>
                <a:t>Humans</a:t>
              </a:r>
            </a:p>
          </p:txBody>
        </p:sp>
        <p:sp>
          <p:nvSpPr>
            <p:cNvPr id="116" name="Text Box 13"/>
            <p:cNvSpPr txBox="1">
              <a:spLocks noChangeArrowheads="1"/>
            </p:cNvSpPr>
            <p:nvPr/>
          </p:nvSpPr>
          <p:spPr bwMode="auto">
            <a:xfrm rot="5331013">
              <a:off x="4650583" y="3606006"/>
              <a:ext cx="20431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de-DE" sz="1000" b="1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omic Sans MS" charset="0"/>
                </a:rPr>
                <a:t>Business</a:t>
              </a:r>
            </a:p>
          </p:txBody>
        </p:sp>
        <p:sp>
          <p:nvSpPr>
            <p:cNvPr id="117" name="Oval 14"/>
            <p:cNvSpPr>
              <a:spLocks noChangeArrowheads="1"/>
            </p:cNvSpPr>
            <p:nvPr/>
          </p:nvSpPr>
          <p:spPr bwMode="auto">
            <a:xfrm>
              <a:off x="2327275" y="1730375"/>
              <a:ext cx="3903663" cy="3736975"/>
            </a:xfrm>
            <a:prstGeom prst="ellipse">
              <a:avLst/>
            </a:prstGeom>
            <a:solidFill>
              <a:srgbClr val="00349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 sz="1800">
                <a:solidFill>
                  <a:schemeClr val="accent1"/>
                </a:solidFill>
                <a:latin typeface="Calibri" charset="0"/>
              </a:endParaRPr>
            </a:p>
          </p:txBody>
        </p:sp>
        <p:sp>
          <p:nvSpPr>
            <p:cNvPr id="118" name="Oval 15"/>
            <p:cNvSpPr>
              <a:spLocks noChangeArrowheads="1"/>
            </p:cNvSpPr>
            <p:nvPr/>
          </p:nvSpPr>
          <p:spPr bwMode="auto">
            <a:xfrm>
              <a:off x="2847975" y="2209800"/>
              <a:ext cx="2925763" cy="2800350"/>
            </a:xfrm>
            <a:prstGeom prst="ellipse">
              <a:avLst/>
            </a:prstGeom>
            <a:solidFill>
              <a:srgbClr val="7F9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de-DE" sz="1100">
                <a:latin typeface="Calibri" charset="0"/>
              </a:endParaRPr>
            </a:p>
          </p:txBody>
        </p:sp>
        <p:sp>
          <p:nvSpPr>
            <p:cNvPr id="119" name="Oval 16"/>
            <p:cNvSpPr>
              <a:spLocks noChangeArrowheads="1"/>
            </p:cNvSpPr>
            <p:nvPr/>
          </p:nvSpPr>
          <p:spPr bwMode="auto">
            <a:xfrm>
              <a:off x="3367088" y="2665413"/>
              <a:ext cx="1862138" cy="1778000"/>
            </a:xfrm>
            <a:prstGeom prst="ellipse">
              <a:avLst/>
            </a:prstGeom>
            <a:solidFill>
              <a:srgbClr val="E5EBF4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 sz="1800">
                <a:latin typeface="Calibri" charset="0"/>
              </a:endParaRPr>
            </a:p>
          </p:txBody>
        </p:sp>
        <p:sp>
          <p:nvSpPr>
            <p:cNvPr id="120" name="Oval 17"/>
            <p:cNvSpPr>
              <a:spLocks noChangeArrowheads="1"/>
            </p:cNvSpPr>
            <p:nvPr/>
          </p:nvSpPr>
          <p:spPr bwMode="auto">
            <a:xfrm>
              <a:off x="3902075" y="3162300"/>
              <a:ext cx="817563" cy="7842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 sz="1800">
                <a:latin typeface="Calibri" charset="0"/>
              </a:endParaRPr>
            </a:p>
          </p:txBody>
        </p:sp>
        <p:sp>
          <p:nvSpPr>
            <p:cNvPr id="121" name="Line 18"/>
            <p:cNvSpPr>
              <a:spLocks noChangeShapeType="1"/>
            </p:cNvSpPr>
            <p:nvPr/>
          </p:nvSpPr>
          <p:spPr bwMode="auto">
            <a:xfrm>
              <a:off x="4349750" y="3556000"/>
              <a:ext cx="1881188" cy="1111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22" name="Line 19"/>
            <p:cNvSpPr>
              <a:spLocks noChangeShapeType="1"/>
            </p:cNvSpPr>
            <p:nvPr/>
          </p:nvSpPr>
          <p:spPr bwMode="auto">
            <a:xfrm flipV="1">
              <a:off x="4324350" y="2209800"/>
              <a:ext cx="1260475" cy="135731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23" name="Line 20"/>
            <p:cNvSpPr>
              <a:spLocks noChangeShapeType="1"/>
            </p:cNvSpPr>
            <p:nvPr/>
          </p:nvSpPr>
          <p:spPr bwMode="auto">
            <a:xfrm flipH="1" flipV="1">
              <a:off x="2886075" y="2244725"/>
              <a:ext cx="1450975" cy="13223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24" name="Line 21"/>
            <p:cNvSpPr>
              <a:spLocks noChangeShapeType="1"/>
            </p:cNvSpPr>
            <p:nvPr/>
          </p:nvSpPr>
          <p:spPr bwMode="auto">
            <a:xfrm flipH="1" flipV="1">
              <a:off x="2339975" y="3546475"/>
              <a:ext cx="1997075" cy="952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25" name="Rectangle 22"/>
            <p:cNvSpPr>
              <a:spLocks noChangeArrowheads="1"/>
            </p:cNvSpPr>
            <p:nvPr/>
          </p:nvSpPr>
          <p:spPr bwMode="auto">
            <a:xfrm>
              <a:off x="2946400" y="5502275"/>
              <a:ext cx="1719263" cy="5937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/>
            <a:lstStyle/>
            <a:p>
              <a:pPr marL="285750" indent="-285750" algn="ctr" defTabSz="762000" fontAlgn="auto">
                <a:lnSpc>
                  <a:spcPct val="9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Shows</a:t>
              </a:r>
            </a:p>
            <a:p>
              <a:pPr marL="285750" indent="-285750" algn="ctr" defTabSz="762000" fontAlgn="auto">
                <a:lnSpc>
                  <a:spcPct val="9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Respect</a:t>
              </a:r>
            </a:p>
          </p:txBody>
        </p:sp>
        <p:sp>
          <p:nvSpPr>
            <p:cNvPr id="126" name="Rectangle 23"/>
            <p:cNvSpPr>
              <a:spLocks noChangeArrowheads="1"/>
            </p:cNvSpPr>
            <p:nvPr/>
          </p:nvSpPr>
          <p:spPr bwMode="auto">
            <a:xfrm>
              <a:off x="2265363" y="1882775"/>
              <a:ext cx="823912" cy="4016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62000" fontAlgn="auto">
                <a:lnSpc>
                  <a:spcPct val="7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Motivates</a:t>
              </a:r>
            </a:p>
            <a:p>
              <a:pPr algn="ctr" defTabSz="762000" fontAlgn="auto">
                <a:lnSpc>
                  <a:spcPct val="7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Others</a:t>
              </a:r>
            </a:p>
          </p:txBody>
        </p:sp>
        <p:sp>
          <p:nvSpPr>
            <p:cNvPr id="127" name="Rectangle 24"/>
            <p:cNvSpPr>
              <a:spLocks noChangeArrowheads="1"/>
            </p:cNvSpPr>
            <p:nvPr/>
          </p:nvSpPr>
          <p:spPr bwMode="auto">
            <a:xfrm>
              <a:off x="1524000" y="4843463"/>
              <a:ext cx="1317625" cy="4016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62000" fontAlgn="auto">
                <a:lnSpc>
                  <a:spcPct val="7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Develops and</a:t>
              </a:r>
            </a:p>
            <a:p>
              <a:pPr algn="ctr" defTabSz="762000" fontAlgn="auto">
                <a:lnSpc>
                  <a:spcPct val="7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Empowers People</a:t>
              </a:r>
            </a:p>
          </p:txBody>
        </p:sp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>
              <a:off x="1604963" y="3324225"/>
              <a:ext cx="593725" cy="41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fontAlgn="auto">
                <a:lnSpc>
                  <a:spcPct val="9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Builds</a:t>
              </a:r>
              <a:br>
                <a:rPr lang="en-US" sz="1200" b="1" dirty="0">
                  <a:latin typeface="+mj-lt"/>
                  <a:ea typeface="+mn-ea"/>
                  <a:cs typeface="+mn-cs"/>
                </a:rPr>
              </a:br>
              <a:r>
                <a:rPr lang="en-US" sz="1200" b="1" dirty="0">
                  <a:latin typeface="+mj-lt"/>
                  <a:ea typeface="+mn-ea"/>
                  <a:cs typeface="+mn-cs"/>
                </a:rPr>
                <a:t>Teams</a:t>
              </a:r>
            </a:p>
          </p:txBody>
        </p:sp>
        <p:sp>
          <p:nvSpPr>
            <p:cNvPr id="129" name="Rectangle 26"/>
            <p:cNvSpPr>
              <a:spLocks noChangeArrowheads="1"/>
            </p:cNvSpPr>
            <p:nvPr/>
          </p:nvSpPr>
          <p:spPr bwMode="auto">
            <a:xfrm>
              <a:off x="5416551" y="5013325"/>
              <a:ext cx="1631950" cy="254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defTabSz="762000" fontAlgn="auto">
                <a:lnSpc>
                  <a:spcPct val="9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Drives Results</a:t>
              </a:r>
              <a:endParaRPr lang="en-US" sz="1600" b="1" dirty="0"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0" name="Rectangle 27"/>
            <p:cNvSpPr>
              <a:spLocks noChangeArrowheads="1"/>
            </p:cNvSpPr>
            <p:nvPr/>
          </p:nvSpPr>
          <p:spPr bwMode="auto">
            <a:xfrm>
              <a:off x="6205539" y="3584575"/>
              <a:ext cx="862012" cy="41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62000" fontAlgn="auto">
                <a:lnSpc>
                  <a:spcPct val="9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Is Business</a:t>
              </a:r>
              <a:br>
                <a:rPr lang="en-US" sz="1200" b="1" dirty="0">
                  <a:latin typeface="+mj-lt"/>
                  <a:ea typeface="+mn-ea"/>
                  <a:cs typeface="+mn-cs"/>
                </a:rPr>
              </a:br>
              <a:r>
                <a:rPr lang="en-US" sz="1200" b="1" dirty="0">
                  <a:latin typeface="+mj-lt"/>
                  <a:ea typeface="+mn-ea"/>
                  <a:cs typeface="+mn-cs"/>
                </a:rPr>
                <a:t>Oriented</a:t>
              </a:r>
            </a:p>
          </p:txBody>
        </p:sp>
        <p:sp>
          <p:nvSpPr>
            <p:cNvPr id="131" name="Line 28"/>
            <p:cNvSpPr>
              <a:spLocks noChangeShapeType="1"/>
            </p:cNvSpPr>
            <p:nvPr/>
          </p:nvSpPr>
          <p:spPr bwMode="auto">
            <a:xfrm flipH="1" flipV="1">
              <a:off x="4324350" y="3546475"/>
              <a:ext cx="1320800" cy="134302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2" name="Line 29"/>
            <p:cNvSpPr>
              <a:spLocks noChangeShapeType="1"/>
            </p:cNvSpPr>
            <p:nvPr/>
          </p:nvSpPr>
          <p:spPr bwMode="auto">
            <a:xfrm flipV="1">
              <a:off x="2740025" y="3582988"/>
              <a:ext cx="1552575" cy="120967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3" name="Freeform 30"/>
            <p:cNvSpPr>
              <a:spLocks noChangeArrowheads="1"/>
            </p:cNvSpPr>
            <p:nvPr/>
          </p:nvSpPr>
          <p:spPr bwMode="auto">
            <a:xfrm>
              <a:off x="4292600" y="3436938"/>
              <a:ext cx="6350" cy="2035175"/>
            </a:xfrm>
            <a:custGeom>
              <a:avLst/>
              <a:gdLst>
                <a:gd name="T0" fmla="*/ 0 w 3"/>
                <a:gd name="T1" fmla="*/ 2147483647 h 892"/>
                <a:gd name="T2" fmla="*/ 2147483647 w 3"/>
                <a:gd name="T3" fmla="*/ 0 h 892"/>
                <a:gd name="T4" fmla="*/ 0 60000 65536"/>
                <a:gd name="T5" fmla="*/ 0 60000 65536"/>
                <a:gd name="T6" fmla="*/ 0 w 3"/>
                <a:gd name="T7" fmla="*/ 0 h 892"/>
                <a:gd name="T8" fmla="*/ 3 w 3"/>
                <a:gd name="T9" fmla="*/ 892 h 89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892">
                  <a:moveTo>
                    <a:pt x="0" y="892"/>
                  </a:moveTo>
                  <a:lnTo>
                    <a:pt x="3" y="0"/>
                  </a:lnTo>
                </a:path>
              </a:pathLst>
            </a:custGeom>
            <a:solidFill>
              <a:srgbClr val="FFCC66"/>
            </a:solidFill>
            <a:ln w="76200">
              <a:solidFill>
                <a:srgbClr val="FFB84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4" name="Rectangle 31"/>
            <p:cNvSpPr>
              <a:spLocks noChangeArrowheads="1"/>
            </p:cNvSpPr>
            <p:nvPr/>
          </p:nvSpPr>
          <p:spPr bwMode="auto">
            <a:xfrm>
              <a:off x="4408489" y="1495425"/>
              <a:ext cx="1557337" cy="2095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/>
            <a:lstStyle/>
            <a:p>
              <a:pPr marL="285750" indent="-285750" algn="ctr" defTabSz="762000" fontAlgn="auto">
                <a:lnSpc>
                  <a:spcPct val="9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Is Visionary</a:t>
              </a:r>
            </a:p>
          </p:txBody>
        </p:sp>
        <p:sp>
          <p:nvSpPr>
            <p:cNvPr id="135" name="Freeform 32"/>
            <p:cNvSpPr>
              <a:spLocks/>
            </p:cNvSpPr>
            <p:nvPr/>
          </p:nvSpPr>
          <p:spPr bwMode="auto">
            <a:xfrm>
              <a:off x="4298950" y="1736438"/>
              <a:ext cx="3175" cy="1764000"/>
            </a:xfrm>
            <a:custGeom>
              <a:avLst/>
              <a:gdLst>
                <a:gd name="T0" fmla="*/ 0 w 1"/>
                <a:gd name="T1" fmla="*/ 0 h 779"/>
                <a:gd name="T2" fmla="*/ 0 w 1"/>
                <a:gd name="T3" fmla="*/ 2147483647 h 779"/>
                <a:gd name="T4" fmla="*/ 0 60000 65536"/>
                <a:gd name="T5" fmla="*/ 0 60000 65536"/>
                <a:gd name="T6" fmla="*/ 0 w 1"/>
                <a:gd name="T7" fmla="*/ 0 h 779"/>
                <a:gd name="T8" fmla="*/ 1 w 1"/>
                <a:gd name="T9" fmla="*/ 779 h 77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79">
                  <a:moveTo>
                    <a:pt x="0" y="0"/>
                  </a:moveTo>
                  <a:lnTo>
                    <a:pt x="0" y="779"/>
                  </a:lnTo>
                </a:path>
              </a:pathLst>
            </a:custGeom>
            <a:solidFill>
              <a:srgbClr val="FFCC66"/>
            </a:solidFill>
            <a:ln w="76200">
              <a:solidFill>
                <a:srgbClr val="FFB84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6" name="Rectangle 33"/>
            <p:cNvSpPr>
              <a:spLocks noChangeArrowheads="1"/>
            </p:cNvSpPr>
            <p:nvPr/>
          </p:nvSpPr>
          <p:spPr bwMode="auto">
            <a:xfrm>
              <a:off x="3813176" y="3328990"/>
              <a:ext cx="9731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1200" b="1">
                  <a:solidFill>
                    <a:srgbClr val="003496"/>
                  </a:solidFill>
                  <a:latin typeface="Comic Sans MS" charset="0"/>
                </a:rPr>
                <a:t>Leadership</a:t>
              </a:r>
              <a:br>
                <a:rPr lang="de-DE" sz="1200" b="1">
                  <a:solidFill>
                    <a:srgbClr val="003496"/>
                  </a:solidFill>
                  <a:latin typeface="Comic Sans MS" charset="0"/>
                </a:rPr>
              </a:br>
              <a:r>
                <a:rPr lang="de-DE" sz="1200" b="1">
                  <a:solidFill>
                    <a:srgbClr val="003496"/>
                  </a:solidFill>
                  <a:latin typeface="Comic Sans MS" charset="0"/>
                </a:rPr>
                <a:t>Profile</a:t>
              </a:r>
            </a:p>
          </p:txBody>
        </p:sp>
        <p:sp>
          <p:nvSpPr>
            <p:cNvPr id="137" name="Rectangle 34"/>
            <p:cNvSpPr>
              <a:spLocks noChangeArrowheads="1"/>
            </p:cNvSpPr>
            <p:nvPr/>
          </p:nvSpPr>
          <p:spPr bwMode="auto">
            <a:xfrm rot="2484950">
              <a:off x="4343400" y="2362200"/>
              <a:ext cx="1900238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de-DE" sz="1600" b="1">
                  <a:solidFill>
                    <a:schemeClr val="bg1"/>
                  </a:solidFill>
                  <a:latin typeface="Comic Sans MS" charset="0"/>
                </a:rPr>
                <a:t>Business</a:t>
              </a:r>
              <a:r>
                <a:rPr lang="de-DE" sz="1600" b="1">
                  <a:latin typeface="Comic Sans MS" charset="0"/>
                </a:rPr>
                <a:t/>
              </a:r>
              <a:br>
                <a:rPr lang="de-DE" sz="1600" b="1">
                  <a:latin typeface="Comic Sans MS" charset="0"/>
                </a:rPr>
              </a:br>
              <a:r>
                <a:rPr lang="de-DE" sz="1600" b="1">
                  <a:solidFill>
                    <a:schemeClr val="bg1"/>
                  </a:solidFill>
                  <a:latin typeface="Comic Sans MS" charset="0"/>
                </a:rPr>
                <a:t>Capabilities</a:t>
              </a:r>
            </a:p>
          </p:txBody>
        </p:sp>
        <p:sp>
          <p:nvSpPr>
            <p:cNvPr id="138" name="Rectangle 35"/>
            <p:cNvSpPr>
              <a:spLocks noChangeArrowheads="1"/>
            </p:cNvSpPr>
            <p:nvPr/>
          </p:nvSpPr>
          <p:spPr bwMode="auto">
            <a:xfrm rot="-2470402">
              <a:off x="2366963" y="2362200"/>
              <a:ext cx="1900238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de-DE" sz="1600" b="1">
                  <a:solidFill>
                    <a:schemeClr val="bg1"/>
                  </a:solidFill>
                  <a:latin typeface="Comic Sans MS" charset="0"/>
                </a:rPr>
                <a:t>People</a:t>
              </a:r>
              <a:br>
                <a:rPr lang="de-DE" sz="1600" b="1">
                  <a:solidFill>
                    <a:schemeClr val="bg1"/>
                  </a:solidFill>
                  <a:latin typeface="Comic Sans MS" charset="0"/>
                </a:rPr>
              </a:br>
              <a:r>
                <a:rPr lang="de-DE" sz="1600" b="1">
                  <a:solidFill>
                    <a:schemeClr val="bg1"/>
                  </a:solidFill>
                  <a:latin typeface="Comic Sans MS" charset="0"/>
                </a:rPr>
                <a:t>Capabilities</a:t>
              </a:r>
            </a:p>
          </p:txBody>
        </p:sp>
        <p:sp>
          <p:nvSpPr>
            <p:cNvPr id="139" name="Rectangle 36"/>
            <p:cNvSpPr>
              <a:spLocks noChangeArrowheads="1"/>
            </p:cNvSpPr>
            <p:nvPr/>
          </p:nvSpPr>
          <p:spPr bwMode="auto">
            <a:xfrm>
              <a:off x="5805489" y="2192338"/>
              <a:ext cx="960437" cy="41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62000" fontAlgn="auto">
                <a:lnSpc>
                  <a:spcPct val="9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+mj-lt"/>
                  <a:ea typeface="+mn-ea"/>
                  <a:cs typeface="+mn-cs"/>
                </a:rPr>
                <a:t>Thinks</a:t>
              </a:r>
              <a:br>
                <a:rPr lang="en-US" sz="1200" b="1" dirty="0">
                  <a:latin typeface="+mj-lt"/>
                  <a:ea typeface="+mn-ea"/>
                  <a:cs typeface="+mn-cs"/>
                </a:rPr>
              </a:br>
              <a:r>
                <a:rPr lang="en-US" sz="1200" b="1" dirty="0">
                  <a:latin typeface="+mj-lt"/>
                  <a:ea typeface="+mn-ea"/>
                  <a:cs typeface="+mn-cs"/>
                </a:rPr>
                <a:t>Strategically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47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Strategien Formulieren und Umsetzen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Konzepte entwickeln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F58551-5527-DF4A-9948-9565EFFCB8A7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  <p:pic>
        <p:nvPicPr>
          <p:cNvPr id="10" name="Bild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404" y="8620"/>
            <a:ext cx="931047" cy="61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Quelle: Nach Kaplan &amp; Norton 2008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Performance Management: Mehrdimensionale Systeme wie die </a:t>
            </a:r>
            <a:r>
              <a:rPr lang="de-DE" dirty="0" err="1" smtClean="0"/>
              <a:t>Strategy</a:t>
            </a:r>
            <a:r>
              <a:rPr lang="de-DE" dirty="0" smtClean="0"/>
              <a:t> </a:t>
            </a:r>
            <a:r>
              <a:rPr lang="de-DE" dirty="0" err="1" smtClean="0"/>
              <a:t>Map</a:t>
            </a:r>
            <a:r>
              <a:rPr lang="de-DE" dirty="0" smtClean="0"/>
              <a:t> verwenden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25C49F-7E9D-2941-9B6F-10E9686D8C87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  <p:grpSp>
        <p:nvGrpSpPr>
          <p:cNvPr id="12" name="Gruppieren 39"/>
          <p:cNvGrpSpPr>
            <a:grpSpLocks/>
          </p:cNvGrpSpPr>
          <p:nvPr/>
        </p:nvGrpSpPr>
        <p:grpSpPr bwMode="auto">
          <a:xfrm>
            <a:off x="346075" y="1562100"/>
            <a:ext cx="8440738" cy="4724400"/>
            <a:chOff x="346104" y="1562120"/>
            <a:chExt cx="8440738" cy="4724400"/>
          </a:xfrm>
        </p:grpSpPr>
        <p:sp>
          <p:nvSpPr>
            <p:cNvPr id="13" name="Rechteck 27"/>
            <p:cNvSpPr>
              <a:spLocks noChangeArrowheads="1"/>
            </p:cNvSpPr>
            <p:nvPr/>
          </p:nvSpPr>
          <p:spPr bwMode="auto">
            <a:xfrm>
              <a:off x="3071842" y="1562120"/>
              <a:ext cx="2743200" cy="11430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en-GB" sz="1100" dirty="0">
                <a:latin typeface="Calibri" charset="0"/>
              </a:endParaRP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 dirty="0">
                  <a:latin typeface="Calibri" charset="0"/>
                </a:rPr>
                <a:t> BCG growth-share matrix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 dirty="0">
                  <a:latin typeface="Calibri" charset="0"/>
                </a:rPr>
                <a:t> GE matrix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 dirty="0">
                  <a:latin typeface="Calibri" charset="0"/>
                </a:rPr>
                <a:t> Shareholder value/economic value added</a:t>
              </a:r>
            </a:p>
          </p:txBody>
        </p:sp>
        <p:sp>
          <p:nvSpPr>
            <p:cNvPr id="14" name="Rectangle 54"/>
            <p:cNvSpPr>
              <a:spLocks noChangeArrowheads="1"/>
            </p:cNvSpPr>
            <p:nvPr/>
          </p:nvSpPr>
          <p:spPr bwMode="auto">
            <a:xfrm>
              <a:off x="3071842" y="1562120"/>
              <a:ext cx="27432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Financial- and Portfolio-Based Approaches</a:t>
              </a:r>
            </a:p>
          </p:txBody>
        </p:sp>
        <p:sp>
          <p:nvSpPr>
            <p:cNvPr id="15" name="Rechteck 27"/>
            <p:cNvSpPr>
              <a:spLocks noChangeArrowheads="1"/>
            </p:cNvSpPr>
            <p:nvPr/>
          </p:nvSpPr>
          <p:spPr bwMode="auto">
            <a:xfrm>
              <a:off x="2309842" y="2933720"/>
              <a:ext cx="4343400" cy="26670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de-DE" sz="1100">
                <a:latin typeface="Calibri" charset="0"/>
              </a:endParaRPr>
            </a:p>
          </p:txBody>
        </p:sp>
        <p:sp>
          <p:nvSpPr>
            <p:cNvPr id="16" name="Rectangle 54"/>
            <p:cNvSpPr>
              <a:spLocks noChangeArrowheads="1"/>
            </p:cNvSpPr>
            <p:nvPr/>
          </p:nvSpPr>
          <p:spPr bwMode="auto">
            <a:xfrm>
              <a:off x="2309842" y="2933720"/>
              <a:ext cx="43434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Strategy Map</a:t>
              </a:r>
            </a:p>
          </p:txBody>
        </p:sp>
        <p:sp>
          <p:nvSpPr>
            <p:cNvPr id="17" name="Text Box 3"/>
            <p:cNvSpPr txBox="1">
              <a:spLocks noChangeArrowheads="1"/>
            </p:cNvSpPr>
            <p:nvPr/>
          </p:nvSpPr>
          <p:spPr bwMode="auto">
            <a:xfrm>
              <a:off x="3605242" y="3924320"/>
              <a:ext cx="1720850" cy="284163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>
                  <a:latin typeface="Calibri" charset="0"/>
                </a:rPr>
                <a:t>Customer Perspective</a:t>
              </a:r>
            </a:p>
          </p:txBody>
        </p:sp>
        <p:sp>
          <p:nvSpPr>
            <p:cNvPr id="18" name="Text Box 3"/>
            <p:cNvSpPr txBox="1">
              <a:spLocks noChangeArrowheads="1"/>
            </p:cNvSpPr>
            <p:nvPr/>
          </p:nvSpPr>
          <p:spPr bwMode="auto">
            <a:xfrm>
              <a:off x="2386042" y="4457720"/>
              <a:ext cx="989012" cy="45720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>
                  <a:latin typeface="Calibri" charset="0"/>
                </a:rPr>
                <a:t>Operations Excellence</a:t>
              </a:r>
            </a:p>
          </p:txBody>
        </p:sp>
        <p:sp>
          <p:nvSpPr>
            <p:cNvPr id="19" name="Text Box 3"/>
            <p:cNvSpPr txBox="1">
              <a:spLocks noChangeArrowheads="1"/>
            </p:cNvSpPr>
            <p:nvPr/>
          </p:nvSpPr>
          <p:spPr bwMode="auto">
            <a:xfrm>
              <a:off x="3452842" y="4457720"/>
              <a:ext cx="989012" cy="45720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>
                  <a:latin typeface="Calibri" charset="0"/>
                </a:rPr>
                <a:t>Customer Relationship</a:t>
              </a:r>
            </a:p>
          </p:txBody>
        </p:sp>
        <p:sp>
          <p:nvSpPr>
            <p:cNvPr id="20" name="Text Box 3"/>
            <p:cNvSpPr txBox="1">
              <a:spLocks noChangeArrowheads="1"/>
            </p:cNvSpPr>
            <p:nvPr/>
          </p:nvSpPr>
          <p:spPr bwMode="auto">
            <a:xfrm>
              <a:off x="4519642" y="4457720"/>
              <a:ext cx="989012" cy="45720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>
                  <a:latin typeface="Calibri" charset="0"/>
                </a:rPr>
                <a:t>Innovation</a:t>
              </a:r>
            </a:p>
          </p:txBody>
        </p:sp>
        <p:sp>
          <p:nvSpPr>
            <p:cNvPr id="21" name="Text Box 3"/>
            <p:cNvSpPr txBox="1">
              <a:spLocks noChangeArrowheads="1"/>
            </p:cNvSpPr>
            <p:nvPr/>
          </p:nvSpPr>
          <p:spPr bwMode="auto">
            <a:xfrm>
              <a:off x="5586442" y="4457720"/>
              <a:ext cx="990600" cy="457200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>
                  <a:latin typeface="Calibri" charset="0"/>
                </a:rPr>
                <a:t>Social Responsibility</a:t>
              </a:r>
            </a:p>
          </p:txBody>
        </p:sp>
        <p:sp>
          <p:nvSpPr>
            <p:cNvPr id="22" name="Text Box 3"/>
            <p:cNvSpPr txBox="1">
              <a:spLocks noChangeArrowheads="1"/>
            </p:cNvSpPr>
            <p:nvPr/>
          </p:nvSpPr>
          <p:spPr bwMode="auto">
            <a:xfrm>
              <a:off x="3376642" y="5164158"/>
              <a:ext cx="2178050" cy="284162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>
                  <a:latin typeface="Calibri" charset="0"/>
                </a:rPr>
                <a:t>Learning and Growth Perspective</a:t>
              </a:r>
            </a:p>
          </p:txBody>
        </p:sp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3605242" y="3390920"/>
              <a:ext cx="1720850" cy="284163"/>
            </a:xfrm>
            <a:prstGeom prst="rect">
              <a:avLst/>
            </a:prstGeom>
            <a:solidFill>
              <a:srgbClr val="B3C4DF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>
                  <a:latin typeface="Calibri" charset="0"/>
                </a:rPr>
                <a:t>Financial Perspective</a:t>
              </a:r>
            </a:p>
          </p:txBody>
        </p:sp>
        <p:sp>
          <p:nvSpPr>
            <p:cNvPr id="24" name="Rechteck 27"/>
            <p:cNvSpPr>
              <a:spLocks noChangeArrowheads="1"/>
            </p:cNvSpPr>
            <p:nvPr/>
          </p:nvSpPr>
          <p:spPr bwMode="auto">
            <a:xfrm>
              <a:off x="346104" y="2781320"/>
              <a:ext cx="1676400" cy="15240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en-GB" sz="1100">
                <a:latin typeface="Calibri" charset="0"/>
              </a:endParaRP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Five forces value chain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Resource-based view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Core competencies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Profit from the core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Scenario planning</a:t>
              </a:r>
            </a:p>
          </p:txBody>
        </p:sp>
        <p:sp>
          <p:nvSpPr>
            <p:cNvPr id="25" name="Rectangle 54"/>
            <p:cNvSpPr>
              <a:spLocks noChangeArrowheads="1"/>
            </p:cNvSpPr>
            <p:nvPr/>
          </p:nvSpPr>
          <p:spPr bwMode="auto">
            <a:xfrm>
              <a:off x="346104" y="2781320"/>
              <a:ext cx="16764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Positioning/Niches</a:t>
              </a:r>
            </a:p>
          </p:txBody>
        </p:sp>
        <p:sp>
          <p:nvSpPr>
            <p:cNvPr id="26" name="Rechteck 27"/>
            <p:cNvSpPr>
              <a:spLocks noChangeArrowheads="1"/>
            </p:cNvSpPr>
            <p:nvPr/>
          </p:nvSpPr>
          <p:spPr bwMode="auto">
            <a:xfrm>
              <a:off x="346104" y="4381520"/>
              <a:ext cx="1676400" cy="13716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en-GB" sz="1100">
                <a:latin typeface="Calibri" charset="0"/>
              </a:endParaRP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Lean manufacturing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TQM/Six Sigma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Reengineering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Time-driven ABC</a:t>
              </a:r>
            </a:p>
          </p:txBody>
        </p:sp>
        <p:sp>
          <p:nvSpPr>
            <p:cNvPr id="27" name="Rectangle 54"/>
            <p:cNvSpPr>
              <a:spLocks noChangeArrowheads="1"/>
            </p:cNvSpPr>
            <p:nvPr/>
          </p:nvSpPr>
          <p:spPr bwMode="auto">
            <a:xfrm>
              <a:off x="346104" y="4381520"/>
              <a:ext cx="16764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Productivity/Quality</a:t>
              </a:r>
            </a:p>
          </p:txBody>
        </p:sp>
        <p:sp>
          <p:nvSpPr>
            <p:cNvPr id="28" name="Rechteck 27"/>
            <p:cNvSpPr>
              <a:spLocks noChangeArrowheads="1"/>
            </p:cNvSpPr>
            <p:nvPr/>
          </p:nvSpPr>
          <p:spPr bwMode="auto">
            <a:xfrm>
              <a:off x="6958042" y="1943120"/>
              <a:ext cx="1828800" cy="9144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en-GB" sz="1100">
                <a:latin typeface="Calibri" charset="0"/>
              </a:endParaRP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COSO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Enterprise risk management</a:t>
              </a:r>
            </a:p>
          </p:txBody>
        </p:sp>
        <p:sp>
          <p:nvSpPr>
            <p:cNvPr id="29" name="Rectangle 54"/>
            <p:cNvSpPr>
              <a:spLocks noChangeArrowheads="1"/>
            </p:cNvSpPr>
            <p:nvPr/>
          </p:nvSpPr>
          <p:spPr bwMode="auto">
            <a:xfrm>
              <a:off x="6958042" y="1943120"/>
              <a:ext cx="18288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Risk</a:t>
              </a:r>
            </a:p>
          </p:txBody>
        </p:sp>
        <p:sp>
          <p:nvSpPr>
            <p:cNvPr id="30" name="Rechteck 27"/>
            <p:cNvSpPr>
              <a:spLocks noChangeArrowheads="1"/>
            </p:cNvSpPr>
            <p:nvPr/>
          </p:nvSpPr>
          <p:spPr bwMode="auto">
            <a:xfrm>
              <a:off x="6958042" y="2933720"/>
              <a:ext cx="1828800" cy="9906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en-GB" sz="1100">
                <a:latin typeface="Calibri" charset="0"/>
              </a:endParaRP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Blue ocean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Experience cocreation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One-to-one marketing</a:t>
              </a:r>
            </a:p>
          </p:txBody>
        </p:sp>
        <p:sp>
          <p:nvSpPr>
            <p:cNvPr id="31" name="Rectangle 54"/>
            <p:cNvSpPr>
              <a:spLocks noChangeArrowheads="1"/>
            </p:cNvSpPr>
            <p:nvPr/>
          </p:nvSpPr>
          <p:spPr bwMode="auto">
            <a:xfrm>
              <a:off x="6958042" y="2933720"/>
              <a:ext cx="18288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Customer Value Proposition</a:t>
              </a:r>
            </a:p>
          </p:txBody>
        </p:sp>
        <p:sp>
          <p:nvSpPr>
            <p:cNvPr id="32" name="Rechteck 27"/>
            <p:cNvSpPr>
              <a:spLocks noChangeArrowheads="1"/>
            </p:cNvSpPr>
            <p:nvPr/>
          </p:nvSpPr>
          <p:spPr bwMode="auto">
            <a:xfrm>
              <a:off x="6958042" y="5067320"/>
              <a:ext cx="1828800" cy="12192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en-GB" sz="1100">
                <a:latin typeface="Calibri" charset="0"/>
              </a:endParaRP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Open innovation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Futurization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Ideation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Core competencies</a:t>
              </a:r>
            </a:p>
          </p:txBody>
        </p:sp>
        <p:sp>
          <p:nvSpPr>
            <p:cNvPr id="33" name="Rectangle 54"/>
            <p:cNvSpPr>
              <a:spLocks noChangeArrowheads="1"/>
            </p:cNvSpPr>
            <p:nvPr/>
          </p:nvSpPr>
          <p:spPr bwMode="auto">
            <a:xfrm>
              <a:off x="6958042" y="5067320"/>
              <a:ext cx="18288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Innovation</a:t>
              </a:r>
            </a:p>
          </p:txBody>
        </p:sp>
        <p:cxnSp>
          <p:nvCxnSpPr>
            <p:cNvPr id="34" name="Gerade Verbindung mit Pfeil 25"/>
            <p:cNvCxnSpPr>
              <a:cxnSpLocks noChangeShapeType="1"/>
              <a:stCxn id="17" idx="0"/>
            </p:cNvCxnSpPr>
            <p:nvPr/>
          </p:nvCxnSpPr>
          <p:spPr bwMode="auto">
            <a:xfrm flipV="1">
              <a:off x="4465667" y="3675083"/>
              <a:ext cx="0" cy="249237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5" name="Gerade Verbindung mit Pfeil 28"/>
            <p:cNvCxnSpPr>
              <a:cxnSpLocks noChangeShapeType="1"/>
            </p:cNvCxnSpPr>
            <p:nvPr/>
          </p:nvCxnSpPr>
          <p:spPr bwMode="auto">
            <a:xfrm flipV="1">
              <a:off x="4976842" y="4208483"/>
              <a:ext cx="0" cy="249237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Gerade Verbindung mit Pfeil 28"/>
            <p:cNvCxnSpPr>
              <a:cxnSpLocks noChangeShapeType="1"/>
            </p:cNvCxnSpPr>
            <p:nvPr/>
          </p:nvCxnSpPr>
          <p:spPr bwMode="auto">
            <a:xfrm flipV="1">
              <a:off x="3986242" y="4208483"/>
              <a:ext cx="0" cy="249237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7" name="Gerade Verbindung mit Pfeil 28"/>
            <p:cNvCxnSpPr>
              <a:cxnSpLocks noChangeShapeType="1"/>
            </p:cNvCxnSpPr>
            <p:nvPr/>
          </p:nvCxnSpPr>
          <p:spPr bwMode="auto">
            <a:xfrm flipV="1">
              <a:off x="3986242" y="4914920"/>
              <a:ext cx="0" cy="249238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" name="Gerade Verbindung mit Pfeil 28"/>
            <p:cNvCxnSpPr>
              <a:cxnSpLocks noChangeShapeType="1"/>
            </p:cNvCxnSpPr>
            <p:nvPr/>
          </p:nvCxnSpPr>
          <p:spPr bwMode="auto">
            <a:xfrm flipV="1">
              <a:off x="4976842" y="4914920"/>
              <a:ext cx="0" cy="249238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" name="Line 70"/>
            <p:cNvSpPr>
              <a:spLocks noChangeShapeType="1"/>
            </p:cNvSpPr>
            <p:nvPr/>
          </p:nvSpPr>
          <p:spPr bwMode="auto">
            <a:xfrm>
              <a:off x="2022504" y="3543320"/>
              <a:ext cx="287338" cy="0"/>
            </a:xfrm>
            <a:prstGeom prst="line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0" name="Line 71"/>
            <p:cNvSpPr>
              <a:spLocks noChangeShapeType="1"/>
            </p:cNvSpPr>
            <p:nvPr/>
          </p:nvSpPr>
          <p:spPr bwMode="auto">
            <a:xfrm>
              <a:off x="2022504" y="5067320"/>
              <a:ext cx="287338" cy="0"/>
            </a:xfrm>
            <a:prstGeom prst="line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" name="Line 72"/>
            <p:cNvSpPr>
              <a:spLocks noChangeShapeType="1"/>
            </p:cNvSpPr>
            <p:nvPr/>
          </p:nvSpPr>
          <p:spPr bwMode="auto">
            <a:xfrm flipH="1">
              <a:off x="6653242" y="3467120"/>
              <a:ext cx="287337" cy="0"/>
            </a:xfrm>
            <a:prstGeom prst="line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Line 74"/>
            <p:cNvSpPr>
              <a:spLocks noChangeShapeType="1"/>
            </p:cNvSpPr>
            <p:nvPr/>
          </p:nvSpPr>
          <p:spPr bwMode="auto">
            <a:xfrm flipH="1">
              <a:off x="6653242" y="4533920"/>
              <a:ext cx="287337" cy="0"/>
            </a:xfrm>
            <a:prstGeom prst="line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3" name="Rechteck 27"/>
            <p:cNvSpPr>
              <a:spLocks noChangeArrowheads="1"/>
            </p:cNvSpPr>
            <p:nvPr/>
          </p:nvSpPr>
          <p:spPr bwMode="auto">
            <a:xfrm>
              <a:off x="6958042" y="4000520"/>
              <a:ext cx="1828800" cy="990600"/>
            </a:xfrm>
            <a:prstGeom prst="rect">
              <a:avLst/>
            </a:prstGeom>
            <a:solidFill>
              <a:srgbClr val="E5EBF4"/>
            </a:solidFill>
            <a:ln>
              <a:noFill/>
            </a:ln>
            <a:effectLst>
              <a:outerShdw dist="25401" dir="2700000" algn="ctr" rotWithShape="0">
                <a:srgbClr val="003496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  <a:buFont typeface="Wingdings" charset="0"/>
                <a:buChar char="§"/>
              </a:pPr>
              <a:endParaRPr lang="en-GB" sz="1100">
                <a:latin typeface="Calibri" charset="0"/>
              </a:endParaRP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Local community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ISO 14001</a:t>
              </a:r>
            </a:p>
            <a:p>
              <a:pPr>
                <a:spcBef>
                  <a:spcPct val="50000"/>
                </a:spcBef>
                <a:buFont typeface="Wingdings" charset="0"/>
                <a:buChar char="§"/>
              </a:pPr>
              <a:r>
                <a:rPr lang="en-GB" sz="1100">
                  <a:latin typeface="Calibri" charset="0"/>
                </a:rPr>
                <a:t> SOX 404</a:t>
              </a:r>
            </a:p>
          </p:txBody>
        </p:sp>
        <p:sp>
          <p:nvSpPr>
            <p:cNvPr id="44" name="Rectangle 54"/>
            <p:cNvSpPr>
              <a:spLocks noChangeArrowheads="1"/>
            </p:cNvSpPr>
            <p:nvPr/>
          </p:nvSpPr>
          <p:spPr bwMode="auto">
            <a:xfrm>
              <a:off x="6958042" y="4000520"/>
              <a:ext cx="1828800" cy="260350"/>
            </a:xfrm>
            <a:prstGeom prst="rect">
              <a:avLst/>
            </a:prstGeom>
            <a:solidFill>
              <a:srgbClr val="FFB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solidFill>
                    <a:schemeClr val="bg1"/>
                  </a:solidFill>
                  <a:latin typeface="Calibri" charset="0"/>
                </a:rPr>
                <a:t>Social Responsibility</a:t>
              </a:r>
            </a:p>
          </p:txBody>
        </p:sp>
        <p:sp>
          <p:nvSpPr>
            <p:cNvPr id="45" name="Line 78"/>
            <p:cNvSpPr>
              <a:spLocks noChangeShapeType="1"/>
            </p:cNvSpPr>
            <p:nvPr/>
          </p:nvSpPr>
          <p:spPr bwMode="auto">
            <a:xfrm flipH="1">
              <a:off x="6272242" y="2476520"/>
              <a:ext cx="685800" cy="457200"/>
            </a:xfrm>
            <a:prstGeom prst="line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6" name="Line 79"/>
            <p:cNvSpPr>
              <a:spLocks noChangeShapeType="1"/>
            </p:cNvSpPr>
            <p:nvPr/>
          </p:nvSpPr>
          <p:spPr bwMode="auto">
            <a:xfrm flipH="1" flipV="1">
              <a:off x="6272242" y="5600720"/>
              <a:ext cx="685800" cy="457200"/>
            </a:xfrm>
            <a:prstGeom prst="line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cxnSp>
          <p:nvCxnSpPr>
            <p:cNvPr id="47" name="Gerade Verbindung mit Pfeil 28"/>
            <p:cNvCxnSpPr>
              <a:cxnSpLocks noChangeShapeType="1"/>
            </p:cNvCxnSpPr>
            <p:nvPr/>
          </p:nvCxnSpPr>
          <p:spPr bwMode="auto">
            <a:xfrm flipV="1">
              <a:off x="4443442" y="2705120"/>
              <a:ext cx="0" cy="249238"/>
            </a:xfrm>
            <a:prstGeom prst="straightConnector1">
              <a:avLst/>
            </a:prstGeom>
            <a:noFill/>
            <a:ln w="19050">
              <a:solidFill>
                <a:srgbClr val="003496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48" name="Bild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404" y="8620"/>
            <a:ext cx="931047" cy="61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1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platzhalter 5"/>
          <p:cNvSpPr>
            <a:spLocks noGrp="1"/>
          </p:cNvSpPr>
          <p:nvPr>
            <p:ph type="body" sz="quarter" idx="10"/>
          </p:nvPr>
        </p:nvSpPr>
        <p:spPr bwMode="auto">
          <a:xfrm>
            <a:off x="2087563" y="6527800"/>
            <a:ext cx="5040312" cy="3571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compatLnSpc="1">
            <a:prstTxWarp prst="textNoShape">
              <a:avLst/>
            </a:prstTxWarp>
          </a:bodyPr>
          <a:lstStyle/>
          <a:p>
            <a:r>
              <a:rPr lang="de-DE" dirty="0" smtClean="0">
                <a:latin typeface="Calibri" charset="0"/>
                <a:ea typeface="ＭＳ Ｐゴシック" charset="0"/>
                <a:cs typeface="ＭＳ Ｐゴシック" charset="0"/>
              </a:rPr>
              <a:t>Quelle: Müller 2013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Die Herausforderungen des Change Managements erkennen</a:t>
            </a:r>
            <a:endParaRPr lang="de-DE" dirty="0"/>
          </a:p>
        </p:txBody>
      </p:sp>
      <p:sp>
        <p:nvSpPr>
          <p:cNvPr id="29700" name="Foliennummernplatzhalt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92AE41-4BA1-0D42-84EC-4BAAAB262A44}" type="slidenum">
              <a:rPr lang="de-DE" sz="1100">
                <a:latin typeface="Calibri" charset="0"/>
              </a:rPr>
              <a:pPr eaLnBrk="1" hangingPunct="1"/>
              <a:t>22</a:t>
            </a:fld>
            <a:endParaRPr lang="de-DE" sz="1100" dirty="0">
              <a:latin typeface="Calibri" charset="0"/>
            </a:endParaRP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404" y="8620"/>
            <a:ext cx="931047" cy="617595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755576" y="1304763"/>
            <a:ext cx="7459737" cy="4410237"/>
          </a:xfrm>
        </p:spPr>
        <p:txBody>
          <a:bodyPr/>
          <a:lstStyle/>
          <a:p>
            <a:endParaRPr lang="de-DE" sz="2400" dirty="0" smtClean="0"/>
          </a:p>
          <a:p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r>
              <a:rPr lang="de-DE" sz="2400" dirty="0" smtClean="0"/>
              <a:t>Mehrdeutige Entscheidungen sind eine besondere Herausforderung des Change Managements.</a:t>
            </a:r>
          </a:p>
          <a:p>
            <a:r>
              <a:rPr lang="de-DE" sz="2400" dirty="0">
                <a:latin typeface="Calibri" charset="0"/>
                <a:ea typeface="ＭＳ Ｐゴシック" charset="0"/>
              </a:rPr>
              <a:t>Nicht nur „sowohl als auch“- Analysen, sondern </a:t>
            </a:r>
            <a:r>
              <a:rPr lang="de-DE" sz="2400" dirty="0" smtClean="0">
                <a:latin typeface="Calibri" charset="0"/>
                <a:ea typeface="ＭＳ Ｐゴシック" charset="0"/>
              </a:rPr>
              <a:t>die Entscheidungsorientierung stärken.</a:t>
            </a:r>
          </a:p>
          <a:p>
            <a:r>
              <a:rPr lang="de-DE" sz="2400" dirty="0" smtClean="0">
                <a:latin typeface="Calibri" charset="0"/>
                <a:ea typeface="ＭＳ Ｐゴシック" charset="0"/>
              </a:rPr>
              <a:t>Die Betroffenen an den Entscheidungen beteiligen.</a:t>
            </a:r>
          </a:p>
          <a:p>
            <a:endParaRPr lang="de-DE" sz="2400" dirty="0" smtClean="0">
              <a:latin typeface="Calibri" charset="0"/>
              <a:ea typeface="ＭＳ Ｐゴシック" charset="0"/>
            </a:endParaRPr>
          </a:p>
          <a:p>
            <a:pPr marL="0" indent="0">
              <a:buNone/>
            </a:pPr>
            <a:endParaRPr lang="de-DE" sz="2400" dirty="0" smtClean="0">
              <a:latin typeface="Calibri" charset="0"/>
              <a:ea typeface="ＭＳ Ｐゴシック" charset="0"/>
            </a:endParaRPr>
          </a:p>
          <a:p>
            <a:endParaRPr lang="de-DE" sz="2400" dirty="0" smtClean="0">
              <a:latin typeface="Calibri" charset="0"/>
              <a:ea typeface="ＭＳ Ｐゴシック" charset="0"/>
            </a:endParaRPr>
          </a:p>
          <a:p>
            <a:endParaRPr lang="de-DE" sz="2400" dirty="0">
              <a:latin typeface="Calibri" charset="0"/>
              <a:ea typeface="ＭＳ Ｐゴシック" charset="0"/>
            </a:endParaRPr>
          </a:p>
        </p:txBody>
      </p:sp>
      <p:pic>
        <p:nvPicPr>
          <p:cNvPr id="8" name="Grafik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008" y="1520788"/>
            <a:ext cx="1601099" cy="147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platzhalter 1"/>
          <p:cNvSpPr>
            <a:spLocks noGrp="1"/>
          </p:cNvSpPr>
          <p:nvPr>
            <p:ph type="body" sz="quarter" idx="10"/>
          </p:nvPr>
        </p:nvSpPr>
        <p:spPr bwMode="auto">
          <a:xfrm>
            <a:off x="3143250" y="6500813"/>
            <a:ext cx="2857500" cy="357187"/>
          </a:xfrm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endParaRPr lang="de-DE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14375" y="0"/>
            <a:ext cx="7500938" cy="1071563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Der integrierte Ansatz schärft die Reflektion</a:t>
            </a:r>
            <a:r>
              <a:rPr lang="de-DE" dirty="0"/>
              <a:t>,</a:t>
            </a:r>
            <a:r>
              <a:rPr lang="de-DE" dirty="0" smtClean="0"/>
              <a:t> trägt dazu bei, Barrieren zu überwinden</a:t>
            </a:r>
            <a:endParaRPr lang="de-DE" dirty="0"/>
          </a:p>
        </p:txBody>
      </p:sp>
      <p:sp>
        <p:nvSpPr>
          <p:cNvPr id="30723" name="Foliennummernplatzhalt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3804113-1940-EE4E-9709-EF890D32D179}" type="slidenum">
              <a:rPr lang="de-DE" sz="1100">
                <a:latin typeface="Calibri" charset="0"/>
              </a:rPr>
              <a:pPr eaLnBrk="1" hangingPunct="1"/>
              <a:t>23</a:t>
            </a:fld>
            <a:endParaRPr lang="de-DE" sz="1100">
              <a:latin typeface="Calibri" charset="0"/>
            </a:endParaRPr>
          </a:p>
        </p:txBody>
      </p:sp>
      <p:pic>
        <p:nvPicPr>
          <p:cNvPr id="5" name="Picture 16" descr="ce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1196975"/>
            <a:ext cx="3600450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404" y="8620"/>
            <a:ext cx="931047" cy="617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feld 6"/>
          <p:cNvSpPr txBox="1">
            <a:spLocks noChangeArrowheads="1"/>
          </p:cNvSpPr>
          <p:nvPr/>
        </p:nvSpPr>
        <p:spPr bwMode="auto">
          <a:xfrm>
            <a:off x="395536" y="1195388"/>
            <a:ext cx="3357915" cy="3077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800" dirty="0" smtClean="0">
                <a:latin typeface="Calibri" charset="0"/>
              </a:rPr>
              <a:t>Für jedes</a:t>
            </a:r>
            <a:br>
              <a:rPr lang="de-DE" sz="2800" dirty="0" smtClean="0">
                <a:latin typeface="Calibri" charset="0"/>
              </a:rPr>
            </a:br>
            <a:r>
              <a:rPr lang="de-DE" sz="2800" dirty="0" smtClean="0">
                <a:latin typeface="Calibri" charset="0"/>
              </a:rPr>
              <a:t>komplexe Problem,</a:t>
            </a:r>
            <a:br>
              <a:rPr lang="de-DE" sz="2800" dirty="0" smtClean="0">
                <a:latin typeface="Calibri" charset="0"/>
              </a:rPr>
            </a:br>
            <a:r>
              <a:rPr lang="de-DE" sz="2800" dirty="0" smtClean="0">
                <a:latin typeface="Calibri" charset="0"/>
              </a:rPr>
              <a:t>gibt es eine Lösung</a:t>
            </a:r>
          </a:p>
          <a:p>
            <a:pPr eaLnBrk="1" hangingPunct="1"/>
            <a:r>
              <a:rPr lang="de-DE" sz="2800" dirty="0" smtClean="0">
                <a:latin typeface="Calibri" charset="0"/>
              </a:rPr>
              <a:t>die </a:t>
            </a:r>
            <a:r>
              <a:rPr lang="de-DE" sz="2800" dirty="0">
                <a:latin typeface="Calibri" charset="0"/>
              </a:rPr>
              <a:t>einfach, eingängig</a:t>
            </a:r>
            <a:br>
              <a:rPr lang="de-DE" sz="2800" dirty="0">
                <a:latin typeface="Calibri" charset="0"/>
              </a:rPr>
            </a:br>
            <a:r>
              <a:rPr lang="de-DE" sz="2800" dirty="0">
                <a:latin typeface="Calibri" charset="0"/>
              </a:rPr>
              <a:t>und falsch ist</a:t>
            </a:r>
            <a:r>
              <a:rPr lang="de-DE" sz="2800" dirty="0" smtClean="0">
                <a:latin typeface="Calibri" charset="0"/>
              </a:rPr>
              <a:t>.</a:t>
            </a:r>
          </a:p>
          <a:p>
            <a:pPr eaLnBrk="1" hangingPunct="1"/>
            <a:endParaRPr lang="de-DE" sz="1800" dirty="0">
              <a:latin typeface="Calibri" charset="0"/>
            </a:endParaRPr>
          </a:p>
          <a:p>
            <a:pPr eaLnBrk="1" hangingPunct="1"/>
            <a:r>
              <a:rPr lang="de-DE" sz="1800" dirty="0">
                <a:latin typeface="Calibri" charset="0"/>
              </a:rPr>
              <a:t>H. L. Mencken, 1880-1956, </a:t>
            </a:r>
            <a:br>
              <a:rPr lang="de-DE" sz="1800" dirty="0">
                <a:latin typeface="Calibri" charset="0"/>
              </a:rPr>
            </a:br>
            <a:r>
              <a:rPr lang="de-DE" sz="1800" dirty="0">
                <a:latin typeface="Calibri" charset="0"/>
              </a:rPr>
              <a:t>amerikanischer Schriftsteller </a:t>
            </a: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006" y="0"/>
            <a:ext cx="821993" cy="5486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Resümee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5220072" y="5854503"/>
            <a:ext cx="2788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>
                <a:latin typeface="Calibri" charset="0"/>
              </a:rPr>
              <a:t>Mit </a:t>
            </a:r>
            <a:r>
              <a:rPr lang="de-DE" sz="1800" dirty="0" smtClean="0">
                <a:latin typeface="Calibri" charset="0"/>
              </a:rPr>
              <a:t>Videoblog:  </a:t>
            </a:r>
            <a:r>
              <a:rPr lang="de-DE" sz="1800" dirty="0">
                <a:latin typeface="Calibri" charset="0"/>
              </a:rPr>
              <a:t/>
            </a:r>
            <a:br>
              <a:rPr lang="de-DE" sz="1800" dirty="0">
                <a:latin typeface="Calibri" charset="0"/>
              </a:rPr>
            </a:br>
            <a:r>
              <a:rPr lang="de-DE" sz="1800" dirty="0">
                <a:latin typeface="Calibri" charset="0"/>
                <a:hlinkClick r:id="rId3"/>
              </a:rPr>
              <a:t>Selected Management </a:t>
            </a:r>
            <a:r>
              <a:rPr lang="de-DE" sz="1800" dirty="0" smtClean="0">
                <a:latin typeface="Calibri" charset="0"/>
                <a:hlinkClick r:id="rId3"/>
              </a:rPr>
              <a:t>Clips</a:t>
            </a:r>
            <a:endParaRPr lang="de-DE" sz="1800" dirty="0">
              <a:latin typeface="Calibri" charset="0"/>
            </a:endParaRPr>
          </a:p>
        </p:txBody>
      </p:sp>
      <p:sp>
        <p:nvSpPr>
          <p:cNvPr id="12" name="Textfeld 6"/>
          <p:cNvSpPr txBox="1">
            <a:spLocks noChangeArrowheads="1"/>
          </p:cNvSpPr>
          <p:nvPr/>
        </p:nvSpPr>
        <p:spPr bwMode="auto">
          <a:xfrm>
            <a:off x="5112060" y="1202226"/>
            <a:ext cx="2778981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800" dirty="0" smtClean="0">
                <a:latin typeface="Calibri" charset="0"/>
              </a:rPr>
              <a:t>Zum Weiterlesen:</a:t>
            </a:r>
            <a:endParaRPr lang="de-DE" sz="1800" dirty="0">
              <a:latin typeface="Calibri" charset="0"/>
            </a:endParaRP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65660"/>
            <a:ext cx="3254166" cy="4094697"/>
          </a:xfrm>
          <a:prstGeom prst="rect">
            <a:avLst/>
          </a:prstGeom>
        </p:spPr>
      </p:pic>
      <p:pic>
        <p:nvPicPr>
          <p:cNvPr id="6" name="Bild 5">
            <a:hlinkClick r:id="rId3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620" y="5848194"/>
            <a:ext cx="427236" cy="646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884</Words>
  <Application>Microsoft Macintosh PowerPoint</Application>
  <PresentationFormat>Bildschirmpräsentation (4:3)</PresentationFormat>
  <Paragraphs>352</Paragraphs>
  <Slides>24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0" baseType="lpstr">
      <vt:lpstr>Calibri</vt:lpstr>
      <vt:lpstr>Comic Sans MS</vt:lpstr>
      <vt:lpstr>ＭＳ Ｐゴシック</vt:lpstr>
      <vt:lpstr>Wingdings</vt:lpstr>
      <vt:lpstr>Arial</vt:lpstr>
      <vt:lpstr>Larissa-Design</vt:lpstr>
      <vt:lpstr>Konzept Integriertes Management</vt:lpstr>
      <vt:lpstr> </vt:lpstr>
      <vt:lpstr>PraxisBeispiel Apple</vt:lpstr>
      <vt:lpstr>Praxisbeispiel Apple: Die Ausgangsfrage</vt:lpstr>
      <vt:lpstr>Einstiegsfall Apple: Versuch einer ersten Antwort  </vt:lpstr>
      <vt:lpstr>Schlussfolgerung: Strategieperspektiven sind gegensätzlich. Eine integrierte Sicht ist erforderlich</vt:lpstr>
      <vt:lpstr>Fünf Argumente Für den integrierten Ansatz</vt:lpstr>
      <vt:lpstr>Erstens: Strategien entstehen nicht nur durch Planung</vt:lpstr>
      <vt:lpstr>Strategien werden geplant und emergieren</vt:lpstr>
      <vt:lpstr>Führungsaufgabe: Planungs- und Emergenzperspektive ausbalancieren</vt:lpstr>
      <vt:lpstr>Zweitens: Das Geschäftsmodell ist aus Markt– und Ressourcensicht entwickeln</vt:lpstr>
      <vt:lpstr>Praxisbeispiel Hilti: Neue Nutzenversprechen  und Schlüsselressourcen sichern die Zukunft</vt:lpstr>
      <vt:lpstr>Drittens: Synergie versus Autonomie der Geschäftsbereiche ausbalancieren</vt:lpstr>
      <vt:lpstr>Praxisbeispiel Apple: Innovative Geschäftsmodelle, Synergie und Autonomie</vt:lpstr>
      <vt:lpstr>In der Praxis sind unterschiedliche Wertarchitekturen erfolgreich</vt:lpstr>
      <vt:lpstr>Viertens: Die globale und lokale Perspektive in einer transnationale Strategie verbinden</vt:lpstr>
      <vt:lpstr>Praxisbeispiel: McDonald‘s, früher global standardisiert, heute auch lokal angepasst</vt:lpstr>
      <vt:lpstr>Fünftens: Beidhändig angemessen führen</vt:lpstr>
      <vt:lpstr>Praxisbeispiel: Kompetenzanforderungen für Führungskräfte bei SCA</vt:lpstr>
      <vt:lpstr>Strategien Formulieren und Umsetzen</vt:lpstr>
      <vt:lpstr>Performance Management: Mehrdimensionale Systeme wie die Strategy Map verwenden</vt:lpstr>
      <vt:lpstr>Die Herausforderungen des Change Managements erkennen</vt:lpstr>
      <vt:lpstr>Der integrierte Ansatz schärft die Reflektion, trägt dazu bei, Barrieren zu überwinden</vt:lpstr>
      <vt:lpstr>Resümee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Hans-Erich Mueller</dc:creator>
  <cp:lastModifiedBy>Microsoft Office-Anwender</cp:lastModifiedBy>
  <cp:revision>517</cp:revision>
  <cp:lastPrinted>2011-12-15T19:29:22Z</cp:lastPrinted>
  <dcterms:created xsi:type="dcterms:W3CDTF">2008-10-14T15:33:17Z</dcterms:created>
  <dcterms:modified xsi:type="dcterms:W3CDTF">2017-02-05T13:41:30Z</dcterms:modified>
</cp:coreProperties>
</file>